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4"/>
  </p:notesMasterIdLst>
  <p:sldIdLst>
    <p:sldId id="292" r:id="rId3"/>
    <p:sldId id="302" r:id="rId4"/>
    <p:sldId id="303" r:id="rId5"/>
    <p:sldId id="260" r:id="rId6"/>
    <p:sldId id="304" r:id="rId7"/>
    <p:sldId id="301" r:id="rId8"/>
    <p:sldId id="257" r:id="rId9"/>
    <p:sldId id="300" r:id="rId10"/>
    <p:sldId id="305" r:id="rId11"/>
    <p:sldId id="259" r:id="rId12"/>
    <p:sldId id="263" r:id="rId13"/>
    <p:sldId id="264" r:id="rId14"/>
    <p:sldId id="267" r:id="rId15"/>
    <p:sldId id="265" r:id="rId16"/>
    <p:sldId id="268" r:id="rId17"/>
    <p:sldId id="271" r:id="rId18"/>
    <p:sldId id="274" r:id="rId19"/>
    <p:sldId id="352" r:id="rId20"/>
    <p:sldId id="276" r:id="rId21"/>
    <p:sldId id="309" r:id="rId22"/>
    <p:sldId id="307" r:id="rId23"/>
    <p:sldId id="277" r:id="rId24"/>
    <p:sldId id="283" r:id="rId25"/>
    <p:sldId id="281" r:id="rId26"/>
    <p:sldId id="291" r:id="rId27"/>
    <p:sldId id="284" r:id="rId28"/>
    <p:sldId id="308" r:id="rId29"/>
    <p:sldId id="293" r:id="rId30"/>
    <p:sldId id="306" r:id="rId31"/>
    <p:sldId id="294" r:id="rId32"/>
    <p:sldId id="279" r:id="rId33"/>
  </p:sldIdLst>
  <p:sldSz cx="12192000" cy="685800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E34E8225-1081-4CE4-84FD-2765630584B4}" type="datetimeFigureOut">
              <a:rPr lang="it-IT" smtClean="0"/>
              <a:t>12/06/2024</a:t>
            </a:fld>
            <a:endParaRPr lang="it-IT"/>
          </a:p>
        </p:txBody>
      </p:sp>
      <p:sp>
        <p:nvSpPr>
          <p:cNvPr id="4" name="Segnaposto immagine diapositiva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6E7B9CD0-BA0E-481A-BC36-A8D603FB8580}" type="slidenum">
              <a:rPr lang="it-IT" smtClean="0"/>
              <a:t>‹N›</a:t>
            </a:fld>
            <a:endParaRPr lang="it-IT"/>
          </a:p>
        </p:txBody>
      </p:sp>
    </p:spTree>
    <p:extLst>
      <p:ext uri="{BB962C8B-B14F-4D97-AF65-F5344CB8AC3E}">
        <p14:creationId xmlns:p14="http://schemas.microsoft.com/office/powerpoint/2010/main" val="140134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9CC0C198-483B-4244-802B-BC81205C3326}" type="slidenum">
              <a:t>‹N›</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54B6F4A5-2705-4827-A225-21754D48925E}" type="slidenum">
              <a:t>‹N›</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0686B562-375C-4FC4-A469-D3E6E2547314}" type="slidenum">
              <a:t>‹N›</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47FD6588-39C2-4F75-B32D-748DF21A1F5E}" type="slidenum">
              <a:t>‹N›</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91FCE8D9-3F83-46C7-80A4-D9E1D88B1A00}" type="slidenum">
              <a:t>‹N›</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546FAD64-0702-43DF-90A8-887F262BDE8B}" type="slidenum">
              <a:t>‹N›</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FF8268BD-413D-4891-8E37-7BAC4A5C49FC}" type="slidenum">
              <a:t>‹N›</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FA60D6D1-DA71-41CE-A7FA-AF8D0043DD8C}" type="slidenum">
              <a:t>‹N›</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53A21DFA-0B6A-4521-AE73-25C6223C97A8}" type="slidenum">
              <a:t>‹N›</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9407A154-77D8-4D5F-8E48-B0FF28ED2F2E}" type="slidenum">
              <a:t>‹N›</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953601CA-4781-44B0-B5AB-4F3F38EB3D26}" type="slidenum">
              <a:t>‹N›</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4E465560-43D2-49F6-8CB2-397047162E82}" type="slidenum">
              <a:t>‹N›</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FF33A061-BC28-403E-9C0B-92E44C720193}" type="slidenum">
              <a:t>‹N›</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B0F77538-CDEB-4104-B7CD-76CF322613C7}" type="slidenum">
              <a:t>‹N›</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962802E1-9A2D-4895-99EF-F610566A3C89}" type="slidenum">
              <a:t>‹N›</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359F8564-24FF-4381-B77F-AD5ED1753190}" type="slidenum">
              <a:t>‹N›</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D0B1076B-A200-4085-BEC8-377ECB4CDD40}" type="slidenum">
              <a:t>‹N›</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martArt">
    <p:bg>
      <p:bgRef idx="1001">
        <a:schemeClr val="bg1"/>
      </p:bgRef>
    </p:bg>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hasCustomPrompt="1"/>
          </p:nvPr>
        </p:nvSpPr>
        <p:spPr>
          <a:xfrm>
            <a:off x="838200" y="2136776"/>
            <a:ext cx="10515600" cy="3697645"/>
          </a:xfrm>
          <a:prstGeom prst="rect">
            <a:avLst/>
          </a:prstGeom>
        </p:spPr>
        <p:txBody>
          <a:bodyPr rtlCol="0"/>
          <a:lstStyle>
            <a:lvl1pPr>
              <a:defRPr>
                <a:solidFill>
                  <a:schemeClr val="tx1">
                    <a:lumMod val="75000"/>
                    <a:lumOff val="25000"/>
                  </a:schemeClr>
                </a:solidFill>
              </a:defRPr>
            </a:lvl1pPr>
          </a:lstStyle>
          <a:p>
            <a:pPr rtl="0"/>
            <a:r>
              <a:rPr lang="it-IT" noProof="0"/>
              <a:t>Fai clic sull'icona per aggiungere l'elemento grafico SmartArt</a:t>
            </a:r>
          </a:p>
        </p:txBody>
      </p:sp>
      <p:sp>
        <p:nvSpPr>
          <p:cNvPr id="2" name="Titolo 1">
            <a:extLst>
              <a:ext uri="{FF2B5EF4-FFF2-40B4-BE49-F238E27FC236}">
                <a16:creationId xmlns:a16="http://schemas.microsoft.com/office/drawing/2014/main" id="{EE5C4E19-B78B-4E39-B661-7E6A2E6C5002}"/>
              </a:ext>
            </a:extLst>
          </p:cNvPr>
          <p:cNvSpPr>
            <a:spLocks noGrp="1"/>
          </p:cNvSpPr>
          <p:nvPr>
            <p:ph type="title" hasCustomPrompt="1"/>
          </p:nvPr>
        </p:nvSpPr>
        <p:spPr>
          <a:xfrm>
            <a:off x="1097280" y="286603"/>
            <a:ext cx="10058400" cy="1450757"/>
          </a:xfrm>
          <a:prstGeom prst="rect">
            <a:avLst/>
          </a:prstGeom>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it-IT" noProof="0"/>
              <a:t>FAI CLIC PER MODIFICARE LO STILE DEL TITOLO DELLO SCHEMA</a:t>
            </a:r>
          </a:p>
        </p:txBody>
      </p:sp>
      <p:sp>
        <p:nvSpPr>
          <p:cNvPr id="3" name="Segnaposto data 2">
            <a:extLst>
              <a:ext uri="{FF2B5EF4-FFF2-40B4-BE49-F238E27FC236}">
                <a16:creationId xmlns:a16="http://schemas.microsoft.com/office/drawing/2014/main" id="{7E085D26-FA83-4414-959E-98936A772670}"/>
              </a:ext>
            </a:extLst>
          </p:cNvPr>
          <p:cNvSpPr>
            <a:spLocks noGrp="1"/>
          </p:cNvSpPr>
          <p:nvPr>
            <p:ph type="dt" sz="half" idx="10"/>
          </p:nvPr>
        </p:nvSpPr>
        <p:spPr>
          <a:xfrm>
            <a:off x="1097280" y="6459785"/>
            <a:ext cx="2472271" cy="365125"/>
          </a:xfrm>
          <a:prstGeom prst="rect">
            <a:avLst/>
          </a:prstGeom>
        </p:spPr>
        <p:txBody>
          <a:bodyPr rtlCol="0"/>
          <a:lstStyle>
            <a:lvl1pPr>
              <a:defRPr sz="900"/>
            </a:lvl1pPr>
          </a:lstStyle>
          <a:p>
            <a:pPr rtl="0"/>
            <a:r>
              <a:rPr lang="it-IT" noProof="0"/>
              <a:t>20XX</a:t>
            </a:r>
          </a:p>
        </p:txBody>
      </p:sp>
      <p:sp>
        <p:nvSpPr>
          <p:cNvPr id="4" name="Segnaposto piè di pagina 3">
            <a:extLst>
              <a:ext uri="{FF2B5EF4-FFF2-40B4-BE49-F238E27FC236}">
                <a16:creationId xmlns:a16="http://schemas.microsoft.com/office/drawing/2014/main" id="{1FB52E93-DE4C-4341-8D83-F0230E38B1A1}"/>
              </a:ext>
            </a:extLst>
          </p:cNvPr>
          <p:cNvSpPr>
            <a:spLocks noGrp="1"/>
          </p:cNvSpPr>
          <p:nvPr>
            <p:ph type="ftr" sz="quarter" idx="11"/>
          </p:nvPr>
        </p:nvSpPr>
        <p:spPr>
          <a:xfrm>
            <a:off x="3686185" y="6459785"/>
            <a:ext cx="4822804" cy="365125"/>
          </a:xfrm>
          <a:prstGeom prst="rect">
            <a:avLst/>
          </a:prstGeom>
        </p:spPr>
        <p:txBody>
          <a:bodyPr rtlCol="0"/>
          <a:lstStyle>
            <a:lvl1pPr>
              <a:defRPr sz="900"/>
            </a:lvl1pPr>
          </a:lstStyle>
          <a:p>
            <a:pPr rtl="0"/>
            <a:r>
              <a:rPr lang="it-IT" noProof="0"/>
              <a:t>Presentazione</a:t>
            </a:r>
          </a:p>
        </p:txBody>
      </p:sp>
      <p:cxnSp>
        <p:nvCxnSpPr>
          <p:cNvPr id="10" name="Connettore diritto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egnaposto numero diapositiva 4">
            <a:extLst>
              <a:ext uri="{FF2B5EF4-FFF2-40B4-BE49-F238E27FC236}">
                <a16:creationId xmlns:a16="http://schemas.microsoft.com/office/drawing/2014/main" id="{AC467230-4A0F-4B18-8BA9-C3B2FDD59CB0}"/>
              </a:ext>
            </a:extLst>
          </p:cNvPr>
          <p:cNvSpPr>
            <a:spLocks noGrp="1"/>
          </p:cNvSpPr>
          <p:nvPr>
            <p:ph type="sldNum" sz="quarter" idx="12"/>
          </p:nvPr>
        </p:nvSpPr>
        <p:spPr>
          <a:xfrm>
            <a:off x="9900458" y="6459785"/>
            <a:ext cx="1312025" cy="365125"/>
          </a:xfrm>
          <a:prstGeom prst="rect">
            <a:avLst/>
          </a:prstGeom>
        </p:spPr>
        <p:txBody>
          <a:bodyPr rtlCol="0"/>
          <a:lstStyle>
            <a:lvl1pPr>
              <a:defRPr sz="900"/>
            </a:lvl1pPr>
          </a:lstStyle>
          <a:p>
            <a:pPr rtl="0"/>
            <a:fld id="{B5CEABB6-07DC-46E8-9B57-56EC44A396E5}" type="slidenum">
              <a:rPr lang="it-IT" noProof="0" smtClean="0"/>
              <a:t>‹N›</a:t>
            </a:fld>
            <a:endParaRPr lang="it-IT" noProof="0"/>
          </a:p>
        </p:txBody>
      </p:sp>
    </p:spTree>
    <p:extLst>
      <p:ext uri="{BB962C8B-B14F-4D97-AF65-F5344CB8AC3E}">
        <p14:creationId xmlns:p14="http://schemas.microsoft.com/office/powerpoint/2010/main" val="38349561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94C8C5AA-79CD-4622-BEA5-B6CE6A9A6FB1}" type="slidenum">
              <a:t>‹N›</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57024948-1050-450C-AC82-85DE4E97A519}" type="slidenum">
              <a:t>‹N›</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A9CCC57C-9A78-4E84-BFE2-0B2DBA9071C4}" type="slidenum">
              <a:t>‹N›</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it-IT"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9FBF2DB4-D0A9-4845-B9C8-ADEB8E5C8010}" type="slidenum">
              <a:t>‹N›</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6BC07442-2F1C-4782-B916-53BBB5134F7C}" type="slidenum">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1B15DBEA-80A8-456F-BFAE-C6821C195A8D}" type="slidenum">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it-IT"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it-IT"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CDC1F416-A287-4344-80C1-074D11865461}" type="slidenum">
              <a:t>‹N›</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8480" y="6356520"/>
            <a:ext cx="4112280" cy="362520"/>
          </a:xfrm>
          <a:prstGeom prst="rect">
            <a:avLst/>
          </a:prstGeom>
          <a:noFill/>
          <a:ln w="0">
            <a:noFill/>
          </a:ln>
        </p:spPr>
        <p:txBody>
          <a:bodyPr lIns="90000" tIns="45000" rIns="90000" bIns="45000" anchor="ctr">
            <a:noAutofit/>
          </a:bodyPr>
          <a:lstStyle>
            <a:lvl1pPr algn="ctr">
              <a:lnSpc>
                <a:spcPct val="100000"/>
              </a:lnSpc>
              <a:buNone/>
              <a:defRPr lang="it-IT" sz="1400" b="0" strike="noStrike" spc="-1">
                <a:latin typeface="Times New Roman"/>
              </a:defRPr>
            </a:lvl1pPr>
          </a:lstStyle>
          <a:p>
            <a:pPr algn="ctr">
              <a:lnSpc>
                <a:spcPct val="100000"/>
              </a:lnSpc>
              <a:buNone/>
            </a:pPr>
            <a:r>
              <a:rPr lang="it-IT" sz="1400" b="0" strike="noStrike" spc="-1">
                <a:latin typeface="Times New Roman"/>
              </a:rPr>
              <a:t>&lt;piè di pagina&gt;</a:t>
            </a:r>
          </a:p>
        </p:txBody>
      </p:sp>
      <p:sp>
        <p:nvSpPr>
          <p:cNvPr id="6" name="PlaceHolder 2"/>
          <p:cNvSpPr>
            <a:spLocks noGrp="1"/>
          </p:cNvSpPr>
          <p:nvPr>
            <p:ph type="sldNum" idx="2"/>
          </p:nvPr>
        </p:nvSpPr>
        <p:spPr>
          <a:xfrm>
            <a:off x="8610480" y="6356520"/>
            <a:ext cx="2740680" cy="362520"/>
          </a:xfrm>
          <a:prstGeom prst="rect">
            <a:avLst/>
          </a:prstGeom>
          <a:noFill/>
          <a:ln w="0">
            <a:noFill/>
          </a:ln>
        </p:spPr>
        <p:txBody>
          <a:bodyPr lIns="90000" tIns="45000" rIns="90000" bIns="45000" anchor="ctr">
            <a:noAutofit/>
          </a:bodyPr>
          <a:lstStyle>
            <a:lvl1pPr algn="r">
              <a:lnSpc>
                <a:spcPct val="100000"/>
              </a:lnSpc>
              <a:buNone/>
              <a:defRPr lang="it-IT" sz="1200" b="0" strike="noStrike" spc="-1">
                <a:solidFill>
                  <a:srgbClr val="8B8B8B"/>
                </a:solidFill>
                <a:latin typeface="Calibri"/>
              </a:defRPr>
            </a:lvl1pPr>
          </a:lstStyle>
          <a:p>
            <a:pPr algn="r">
              <a:lnSpc>
                <a:spcPct val="100000"/>
              </a:lnSpc>
              <a:buNone/>
            </a:pPr>
            <a:fld id="{A2B2F1AF-E27F-4BA2-8BE9-9CE82A1958A0}" type="slidenum">
              <a:rPr lang="it-IT" sz="1200" b="0" strike="noStrike" spc="-1">
                <a:solidFill>
                  <a:srgbClr val="8B8B8B"/>
                </a:solidFill>
                <a:latin typeface="Calibri"/>
              </a:rPr>
              <a:t>‹N›</a:t>
            </a:fld>
            <a:endParaRPr lang="it-IT" sz="1200" b="0" strike="noStrike" spc="-1">
              <a:latin typeface="Times New Roman"/>
            </a:endParaRPr>
          </a:p>
        </p:txBody>
      </p:sp>
      <p:sp>
        <p:nvSpPr>
          <p:cNvPr id="2" name="PlaceHolder 3"/>
          <p:cNvSpPr>
            <a:spLocks noGrp="1"/>
          </p:cNvSpPr>
          <p:nvPr>
            <p:ph type="dt" idx="3"/>
          </p:nvPr>
        </p:nvSpPr>
        <p:spPr>
          <a:xfrm>
            <a:off x="838080" y="6356520"/>
            <a:ext cx="2740680" cy="362520"/>
          </a:xfrm>
          <a:prstGeom prst="rect">
            <a:avLst/>
          </a:prstGeom>
          <a:noFill/>
          <a:ln w="0">
            <a:noFill/>
          </a:ln>
        </p:spPr>
        <p:txBody>
          <a:bodyPr lIns="90000" tIns="45000" rIns="90000" bIns="45000" anchor="ctr">
            <a:noAutofit/>
          </a:bodyPr>
          <a:lstStyle>
            <a:lvl1pPr>
              <a:defRPr lang="it-IT" sz="1400" b="0" strike="noStrike" spc="-1">
                <a:latin typeface="Times New Roman"/>
              </a:defRPr>
            </a:lvl1pPr>
          </a:lstStyle>
          <a:p>
            <a:r>
              <a:rPr lang="it-IT" sz="1400" b="0" strike="noStrike" spc="-1">
                <a:latin typeface="Times New Roman"/>
              </a:rPr>
              <a:t>&lt;data/ora&gt;</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it-IT" sz="4400" b="0" strike="noStrike" spc="-1">
                <a:latin typeface="Arial"/>
              </a:rPr>
              <a:t>Fai clic per modificare il formato del testo del titolo</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12280" cy="362520"/>
          </a:xfrm>
          <a:prstGeom prst="rect">
            <a:avLst/>
          </a:prstGeom>
          <a:noFill/>
          <a:ln w="0">
            <a:noFill/>
          </a:ln>
        </p:spPr>
        <p:txBody>
          <a:bodyPr lIns="90000" tIns="45000" rIns="90000" bIns="45000" anchor="ctr">
            <a:noAutofit/>
          </a:bodyPr>
          <a:lstStyle>
            <a:lvl1pPr algn="ctr">
              <a:lnSpc>
                <a:spcPct val="100000"/>
              </a:lnSpc>
              <a:buNone/>
              <a:defRPr lang="it-IT" sz="1400" b="0" strike="noStrike" spc="-1">
                <a:latin typeface="Times New Roman"/>
              </a:defRPr>
            </a:lvl1pPr>
          </a:lstStyle>
          <a:p>
            <a:pPr algn="ctr">
              <a:lnSpc>
                <a:spcPct val="100000"/>
              </a:lnSpc>
              <a:buNone/>
            </a:pPr>
            <a:r>
              <a:rPr lang="it-IT" sz="1400" b="0" strike="noStrike" spc="-1">
                <a:latin typeface="Times New Roman"/>
              </a:rPr>
              <a:t>&lt;piè di pagina&gt;</a:t>
            </a:r>
          </a:p>
        </p:txBody>
      </p:sp>
      <p:sp>
        <p:nvSpPr>
          <p:cNvPr id="42" name="PlaceHolder 2"/>
          <p:cNvSpPr>
            <a:spLocks noGrp="1"/>
          </p:cNvSpPr>
          <p:nvPr>
            <p:ph type="sldNum" idx="5"/>
          </p:nvPr>
        </p:nvSpPr>
        <p:spPr>
          <a:xfrm>
            <a:off x="8610480" y="6356520"/>
            <a:ext cx="2740680" cy="362520"/>
          </a:xfrm>
          <a:prstGeom prst="rect">
            <a:avLst/>
          </a:prstGeom>
          <a:noFill/>
          <a:ln w="0">
            <a:noFill/>
          </a:ln>
        </p:spPr>
        <p:txBody>
          <a:bodyPr lIns="90000" tIns="45000" rIns="90000" bIns="45000" anchor="ctr">
            <a:noAutofit/>
          </a:bodyPr>
          <a:lstStyle>
            <a:lvl1pPr algn="r">
              <a:lnSpc>
                <a:spcPct val="100000"/>
              </a:lnSpc>
              <a:buNone/>
              <a:defRPr lang="it-IT" sz="1200" b="0" strike="noStrike" spc="-1">
                <a:solidFill>
                  <a:srgbClr val="8B8B8B"/>
                </a:solidFill>
                <a:latin typeface="Calibri"/>
              </a:defRPr>
            </a:lvl1pPr>
          </a:lstStyle>
          <a:p>
            <a:pPr algn="r">
              <a:lnSpc>
                <a:spcPct val="100000"/>
              </a:lnSpc>
              <a:buNone/>
            </a:pPr>
            <a:fld id="{0B4592FE-4847-4961-BA24-FA80981C135C}" type="slidenum">
              <a:rPr lang="it-IT" sz="1200" b="0" strike="noStrike" spc="-1">
                <a:solidFill>
                  <a:srgbClr val="8B8B8B"/>
                </a:solidFill>
                <a:latin typeface="Calibri"/>
              </a:rPr>
              <a:t>‹N›</a:t>
            </a:fld>
            <a:endParaRPr lang="it-IT" sz="1200" b="0" strike="noStrike" spc="-1">
              <a:latin typeface="Times New Roman"/>
            </a:endParaRPr>
          </a:p>
        </p:txBody>
      </p:sp>
      <p:sp>
        <p:nvSpPr>
          <p:cNvPr id="43" name="PlaceHolder 3"/>
          <p:cNvSpPr>
            <a:spLocks noGrp="1"/>
          </p:cNvSpPr>
          <p:nvPr>
            <p:ph type="dt" idx="6"/>
          </p:nvPr>
        </p:nvSpPr>
        <p:spPr>
          <a:xfrm>
            <a:off x="838080" y="6356520"/>
            <a:ext cx="2740680" cy="362520"/>
          </a:xfrm>
          <a:prstGeom prst="rect">
            <a:avLst/>
          </a:prstGeom>
          <a:noFill/>
          <a:ln w="0">
            <a:noFill/>
          </a:ln>
        </p:spPr>
        <p:txBody>
          <a:bodyPr lIns="90000" tIns="45000" rIns="90000" bIns="45000" anchor="ctr">
            <a:noAutofit/>
          </a:bodyPr>
          <a:lstStyle>
            <a:lvl1pPr>
              <a:defRPr lang="it-IT" sz="1400" b="0" strike="noStrike" spc="-1">
                <a:latin typeface="Times New Roman"/>
              </a:defRPr>
            </a:lvl1pPr>
          </a:lstStyle>
          <a:p>
            <a:r>
              <a:rPr lang="it-IT" sz="1400" b="0" strike="noStrike" spc="-1">
                <a:latin typeface="Times New Roman"/>
              </a:rPr>
              <a:t>&lt;data/ora&gt;</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it-IT" sz="4400" b="0" strike="noStrike" spc="-1">
                <a:latin typeface="Arial"/>
              </a:rPr>
              <a:t>Fai clic per modificare il formato del testo del titolo</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hyperlink" Target="https://www.pexels.com/photo/flag-uk-uk-flag-united-kingdom-177271/" TargetMode="External"/><Relationship Id="rId5" Type="http://schemas.openxmlformats.org/officeDocument/2006/relationships/image" Target="../media/image20.png"/><Relationship Id="rId4" Type="http://schemas.openxmlformats.org/officeDocument/2006/relationships/hyperlink" Target="http://open.luiss.it/2021/01/10/il-piano-italiano-di-ripresa-e-resilienza-come-utilizzare-una-straordinaria-opportunit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hyperlink" Target="https://curriculumvitaeeuropeo.net/come-si-diventa-oculista-percorso-e-requisiti/" TargetMode="External"/><Relationship Id="rId3" Type="http://schemas.openxmlformats.org/officeDocument/2006/relationships/image" Target="../media/image26.png"/><Relationship Id="rId7" Type="http://schemas.openxmlformats.org/officeDocument/2006/relationships/image" Target="../media/image28.jp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hyperlink" Target="http://www.casimedicos.com/tag/otoscopio/" TargetMode="External"/><Relationship Id="rId5" Type="http://schemas.openxmlformats.org/officeDocument/2006/relationships/image" Target="../media/image27.jpg"/><Relationship Id="rId10" Type="http://schemas.openxmlformats.org/officeDocument/2006/relationships/hyperlink" Target="https://madriderma.com/dermatologo-especialista-en-rosacea-madrid/" TargetMode="External"/><Relationship Id="rId4" Type="http://schemas.openxmlformats.org/officeDocument/2006/relationships/hyperlink" Target="https://wtcs.pressbooks.pub/nursingskills/chapter/20-10-checklist-for-intermittent-suture-removal/" TargetMode="External"/><Relationship Id="rId9" Type="http://schemas.openxmlformats.org/officeDocument/2006/relationships/image" Target="../media/image29.web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hyperlink" Target="https://www.cittadinireattivi.it/segnala-in-modo-anonim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www.scacchierando.it/didattica/come-prepararsi-a-un-torneo-di-scacchi/" TargetMode="Externa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fanta5frondi.blogspot.com/2011/05/riunione-fanta5frondi.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olo 1"/>
          <p:cNvSpPr/>
          <p:nvPr/>
        </p:nvSpPr>
        <p:spPr>
          <a:xfrm>
            <a:off x="838080" y="523080"/>
            <a:ext cx="10513080" cy="1323000"/>
          </a:xfrm>
          <a:prstGeom prst="rect">
            <a:avLst/>
          </a:prstGeom>
          <a:noFill/>
          <a:ln w="0">
            <a:noFill/>
          </a:ln>
        </p:spPr>
        <p:style>
          <a:lnRef idx="0">
            <a:scrgbClr r="0" g="0" b="0"/>
          </a:lnRef>
          <a:fillRef idx="0">
            <a:scrgbClr r="0" g="0" b="0"/>
          </a:fillRef>
          <a:effectRef idx="0">
            <a:scrgbClr r="0" g="0" b="0"/>
          </a:effectRef>
          <a:fontRef idx="minor"/>
        </p:style>
      </p:sp>
      <p:sp>
        <p:nvSpPr>
          <p:cNvPr id="7" name="Rettangolo 6">
            <a:extLst>
              <a:ext uri="{FF2B5EF4-FFF2-40B4-BE49-F238E27FC236}">
                <a16:creationId xmlns:a16="http://schemas.microsoft.com/office/drawing/2014/main" id="{88BE6B2D-EA30-6B7F-2E86-3009162D6500}"/>
              </a:ext>
            </a:extLst>
          </p:cNvPr>
          <p:cNvSpPr/>
          <p:nvPr/>
        </p:nvSpPr>
        <p:spPr>
          <a:xfrm>
            <a:off x="965700" y="1111190"/>
            <a:ext cx="10257840" cy="146978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2600" b="1" strike="noStrike" spc="-1" dirty="0">
                <a:solidFill>
                  <a:srgbClr val="C9211E"/>
                </a:solidFill>
                <a:latin typeface="Arial"/>
                <a:ea typeface="DejaVu Sans"/>
              </a:rPr>
              <a:t>RIORGANIZZAZIONE PRONTO SOCCORSO</a:t>
            </a:r>
          </a:p>
          <a:p>
            <a:pPr algn="ctr">
              <a:lnSpc>
                <a:spcPct val="100000"/>
              </a:lnSpc>
              <a:buNone/>
            </a:pPr>
            <a:r>
              <a:rPr lang="it-IT" sz="2600" b="1" spc="-1" dirty="0">
                <a:solidFill>
                  <a:srgbClr val="C9211E"/>
                </a:solidFill>
                <a:latin typeface="Arial"/>
                <a:ea typeface="DejaVu Sans"/>
              </a:rPr>
              <a:t>AUSL e AOU FERRARA:</a:t>
            </a:r>
          </a:p>
          <a:p>
            <a:pPr algn="ctr">
              <a:lnSpc>
                <a:spcPct val="100000"/>
              </a:lnSpc>
              <a:buNone/>
            </a:pPr>
            <a:r>
              <a:rPr lang="it-IT" sz="2600" b="1" spc="-1" dirty="0">
                <a:solidFill>
                  <a:srgbClr val="C9211E"/>
                </a:solidFill>
                <a:latin typeface="Arial"/>
                <a:ea typeface="DejaVu Sans"/>
              </a:rPr>
              <a:t>introduzione di nuovi modelli organizzativi</a:t>
            </a:r>
            <a:endParaRPr lang="it-IT" sz="2600" b="0" strike="noStrike" spc="-1" dirty="0">
              <a:latin typeface="Arial"/>
            </a:endParaRPr>
          </a:p>
        </p:txBody>
      </p:sp>
      <p:pic>
        <p:nvPicPr>
          <p:cNvPr id="9" name="Immagine 8">
            <a:extLst>
              <a:ext uri="{FF2B5EF4-FFF2-40B4-BE49-F238E27FC236}">
                <a16:creationId xmlns:a16="http://schemas.microsoft.com/office/drawing/2014/main" id="{D9D51C2C-77D0-6F22-93E2-D204AE50A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009" y="2797729"/>
            <a:ext cx="2871221" cy="1382440"/>
          </a:xfrm>
          <a:prstGeom prst="rect">
            <a:avLst/>
          </a:prstGeom>
        </p:spPr>
      </p:pic>
      <p:pic>
        <p:nvPicPr>
          <p:cNvPr id="13" name="Immagine 12">
            <a:extLst>
              <a:ext uri="{FF2B5EF4-FFF2-40B4-BE49-F238E27FC236}">
                <a16:creationId xmlns:a16="http://schemas.microsoft.com/office/drawing/2014/main" id="{287CA1D3-EB2E-9D07-424F-7C8D68B93E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921" y="3274820"/>
            <a:ext cx="2733040" cy="1482630"/>
          </a:xfrm>
          <a:prstGeom prst="rect">
            <a:avLst/>
          </a:prstGeom>
        </p:spPr>
      </p:pic>
      <p:pic>
        <p:nvPicPr>
          <p:cNvPr id="15" name="Immagine 14">
            <a:extLst>
              <a:ext uri="{FF2B5EF4-FFF2-40B4-BE49-F238E27FC236}">
                <a16:creationId xmlns:a16="http://schemas.microsoft.com/office/drawing/2014/main" id="{D56302C1-3BCF-C4DF-98BF-D4B24D22E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7300" y="3274820"/>
            <a:ext cx="2473860" cy="1385362"/>
          </a:xfrm>
          <a:prstGeom prst="rect">
            <a:avLst/>
          </a:prstGeom>
        </p:spPr>
      </p:pic>
      <p:pic>
        <p:nvPicPr>
          <p:cNvPr id="1026" name="Picture 2" descr="Pronto soccorso, a Cona oltre 86mila accessi: &quot;Tempi di attesa ridotti&quot;">
            <a:extLst>
              <a:ext uri="{FF2B5EF4-FFF2-40B4-BE49-F238E27FC236}">
                <a16:creationId xmlns:a16="http://schemas.microsoft.com/office/drawing/2014/main" id="{17CF1042-2E91-8587-C266-890744E5AC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730" y="4490623"/>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6C16AE6F-25C3-11BD-711C-D138055884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
        <p:nvSpPr>
          <p:cNvPr id="4" name="CasellaDiTesto 3">
            <a:extLst>
              <a:ext uri="{FF2B5EF4-FFF2-40B4-BE49-F238E27FC236}">
                <a16:creationId xmlns:a16="http://schemas.microsoft.com/office/drawing/2014/main" id="{0B00FAC1-D593-9079-339D-F336C2A870B7}"/>
              </a:ext>
            </a:extLst>
          </p:cNvPr>
          <p:cNvSpPr/>
          <p:nvPr/>
        </p:nvSpPr>
        <p:spPr>
          <a:xfrm>
            <a:off x="1127170" y="6334920"/>
            <a:ext cx="10223990"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1600" strike="noStrike" spc="-1" dirty="0">
                <a:solidFill>
                  <a:srgbClr val="000000"/>
                </a:solidFill>
                <a:latin typeface="Times New Roman"/>
                <a:ea typeface="Times New Roman"/>
              </a:rPr>
              <a:t>Dott.ssa Salvioli Erika – Responsabile Infermieristica e Tecnica Pronto Soccorsi e Medicine D’Urgenza Provinciali </a:t>
            </a:r>
            <a:endParaRPr lang="it-IT" sz="1600" strike="noStrike" spc="-1" dirty="0">
              <a:latin typeface="Arial"/>
            </a:endParaRPr>
          </a:p>
        </p:txBody>
      </p:sp>
    </p:spTree>
    <p:extLst>
      <p:ext uri="{BB962C8B-B14F-4D97-AF65-F5344CB8AC3E}">
        <p14:creationId xmlns:p14="http://schemas.microsoft.com/office/powerpoint/2010/main" val="286470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olo 6"/>
          <p:cNvSpPr/>
          <p:nvPr/>
        </p:nvSpPr>
        <p:spPr>
          <a:xfrm>
            <a:off x="838080" y="523080"/>
            <a:ext cx="10513080" cy="13230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it-IT"/>
          </a:p>
        </p:txBody>
      </p:sp>
      <p:sp>
        <p:nvSpPr>
          <p:cNvPr id="113" name="Titolo 7"/>
          <p:cNvSpPr/>
          <p:nvPr/>
        </p:nvSpPr>
        <p:spPr>
          <a:xfrm>
            <a:off x="838080" y="876600"/>
            <a:ext cx="10513080" cy="8114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it-IT"/>
          </a:p>
        </p:txBody>
      </p:sp>
      <p:sp>
        <p:nvSpPr>
          <p:cNvPr id="114" name="Rettangolo 113"/>
          <p:cNvSpPr/>
          <p:nvPr/>
        </p:nvSpPr>
        <p:spPr>
          <a:xfrm>
            <a:off x="576388" y="2002320"/>
            <a:ext cx="3460160" cy="4051120"/>
          </a:xfrm>
          <a:prstGeom prst="rect">
            <a:avLst/>
          </a:prstGeom>
          <a:noFill/>
          <a:ln w="25400">
            <a:solidFill>
              <a:srgbClr val="4C6C97"/>
            </a:solid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50000"/>
              </a:lnSpc>
              <a:buNone/>
            </a:pPr>
            <a:r>
              <a:rPr lang="it-IT" sz="1800" b="1" strike="noStrike" spc="-1" dirty="0">
                <a:solidFill>
                  <a:srgbClr val="000000"/>
                </a:solidFill>
                <a:latin typeface="Century Gothic" panose="020B0502020202020204" pitchFamily="34" charset="0"/>
                <a:ea typeface="Microsoft YaHei"/>
              </a:rPr>
              <a:t>Oltre alla mission primaria del Pronto Soccorso, cioè il trattamento dei pazienti con gravi ed urgenti problemi di salute, si è aggiunta quella secondaria che prevede la gestione dei problemi sanitari minori o addirittura di problematiche non sanitarie.</a:t>
            </a:r>
            <a:endParaRPr lang="it-IT" sz="1800" b="0" strike="noStrike" spc="-1" dirty="0">
              <a:latin typeface="Century Gothic" panose="020B0502020202020204" pitchFamily="34" charset="0"/>
            </a:endParaRPr>
          </a:p>
        </p:txBody>
      </p:sp>
      <p:sp>
        <p:nvSpPr>
          <p:cNvPr id="116" name="Rettangolo 115"/>
          <p:cNvSpPr/>
          <p:nvPr/>
        </p:nvSpPr>
        <p:spPr>
          <a:xfrm>
            <a:off x="1080000" y="720360"/>
            <a:ext cx="10257840" cy="862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2600" b="1" spc="-1" dirty="0">
                <a:solidFill>
                  <a:schemeClr val="accent5">
                    <a:lumMod val="50000"/>
                  </a:schemeClr>
                </a:solidFill>
                <a:latin typeface="Century Gothic" panose="020B0502020202020204" pitchFamily="34" charset="0"/>
                <a:ea typeface="DejaVu Sans"/>
              </a:rPr>
              <a:t>D</a:t>
            </a:r>
            <a:r>
              <a:rPr lang="it-IT" sz="2600" b="1" strike="noStrike" spc="-1" dirty="0">
                <a:solidFill>
                  <a:schemeClr val="accent5">
                    <a:lumMod val="50000"/>
                  </a:schemeClr>
                </a:solidFill>
                <a:latin typeface="Century Gothic" panose="020B0502020202020204" pitchFamily="34" charset="0"/>
                <a:ea typeface="DejaVu Sans"/>
              </a:rPr>
              <a:t>alla gestione dei pazienti gravi e urgenti alla gestione dei problemi sanitari minori</a:t>
            </a:r>
            <a:endParaRPr lang="it-IT" sz="2600" b="0" strike="noStrike" spc="-1" dirty="0">
              <a:solidFill>
                <a:schemeClr val="accent5">
                  <a:lumMod val="50000"/>
                </a:schemeClr>
              </a:solidFill>
              <a:latin typeface="Century Gothic" panose="020B0502020202020204" pitchFamily="34" charset="0"/>
            </a:endParaRPr>
          </a:p>
        </p:txBody>
      </p:sp>
      <p:sp>
        <p:nvSpPr>
          <p:cNvPr id="2" name="CasellaDiTesto 2">
            <a:extLst>
              <a:ext uri="{FF2B5EF4-FFF2-40B4-BE49-F238E27FC236}">
                <a16:creationId xmlns:a16="http://schemas.microsoft.com/office/drawing/2014/main" id="{3C2F5367-6191-27A3-C317-83B24DE426E5}"/>
              </a:ext>
            </a:extLst>
          </p:cNvPr>
          <p:cNvSpPr/>
          <p:nvPr/>
        </p:nvSpPr>
        <p:spPr>
          <a:xfrm>
            <a:off x="7529802" y="3484614"/>
            <a:ext cx="2884198" cy="10757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3200" b="1" strike="noStrike" spc="-1" dirty="0">
                <a:solidFill>
                  <a:schemeClr val="accent5">
                    <a:lumMod val="50000"/>
                  </a:schemeClr>
                </a:solidFill>
                <a:latin typeface="Century Gothic"/>
              </a:rPr>
              <a:t>Riorganizzare i Flussi</a:t>
            </a:r>
            <a:endParaRPr lang="it-IT" sz="3200" b="1" strike="noStrike" spc="-1" dirty="0">
              <a:solidFill>
                <a:schemeClr val="accent5">
                  <a:lumMod val="50000"/>
                </a:schemeClr>
              </a:solidFill>
              <a:latin typeface="Arial"/>
            </a:endParaRPr>
          </a:p>
        </p:txBody>
      </p:sp>
      <p:sp>
        <p:nvSpPr>
          <p:cNvPr id="3" name="CasellaDiTesto 11">
            <a:extLst>
              <a:ext uri="{FF2B5EF4-FFF2-40B4-BE49-F238E27FC236}">
                <a16:creationId xmlns:a16="http://schemas.microsoft.com/office/drawing/2014/main" id="{EAFC0D74-0CAF-DDAC-39A4-1A05E3D3D82E}"/>
              </a:ext>
            </a:extLst>
          </p:cNvPr>
          <p:cNvSpPr/>
          <p:nvPr/>
        </p:nvSpPr>
        <p:spPr>
          <a:xfrm>
            <a:off x="5147720" y="4583417"/>
            <a:ext cx="2563320" cy="398655"/>
          </a:xfrm>
          <a:prstGeom prst="rect">
            <a:avLst/>
          </a:prstGeom>
          <a:solidFill>
            <a:srgbClr val="58B6C0"/>
          </a:solidFill>
          <a:ln>
            <a:solidFill>
              <a:srgbClr val="41868E"/>
            </a:solidFill>
            <a:round/>
          </a:ln>
        </p:spPr>
        <p:style>
          <a:lnRef idx="2">
            <a:schemeClr val="accent2">
              <a:shade val="50000"/>
            </a:schemeClr>
          </a:lnRef>
          <a:fillRef idx="1">
            <a:schemeClr val="accent2"/>
          </a:fillRef>
          <a:effectRef idx="0">
            <a:schemeClr val="accent2"/>
          </a:effectRef>
          <a:fontRef idx="minor"/>
        </p:style>
        <p:txBody>
          <a:bodyPr wrap="square" lIns="90000" tIns="45000" rIns="90000" bIns="45000" anchor="t">
            <a:spAutoFit/>
          </a:bodyPr>
          <a:lstStyle/>
          <a:p>
            <a:pPr algn="ctr">
              <a:lnSpc>
                <a:spcPct val="100000"/>
              </a:lnSpc>
              <a:buNone/>
            </a:pPr>
            <a:r>
              <a:rPr lang="it-IT" sz="2000" b="1" strike="noStrike" spc="-1" dirty="0">
                <a:latin typeface="Century Gothic"/>
              </a:rPr>
              <a:t>See and </a:t>
            </a:r>
            <a:r>
              <a:rPr lang="it-IT" sz="2000" b="1" strike="noStrike" spc="-1" dirty="0" err="1">
                <a:latin typeface="Century Gothic"/>
              </a:rPr>
              <a:t>Treat</a:t>
            </a:r>
            <a:r>
              <a:rPr lang="it-IT" sz="2000" b="1" strike="noStrike" spc="-1" dirty="0">
                <a:latin typeface="Century Gothic"/>
              </a:rPr>
              <a:t> </a:t>
            </a:r>
            <a:endParaRPr lang="it-IT" sz="2000" b="1" strike="noStrike" spc="-1" dirty="0">
              <a:latin typeface="Arial"/>
            </a:endParaRPr>
          </a:p>
        </p:txBody>
      </p:sp>
      <p:sp>
        <p:nvSpPr>
          <p:cNvPr id="4" name="CasellaDiTesto 13">
            <a:extLst>
              <a:ext uri="{FF2B5EF4-FFF2-40B4-BE49-F238E27FC236}">
                <a16:creationId xmlns:a16="http://schemas.microsoft.com/office/drawing/2014/main" id="{BB9DDBDA-CE41-35C2-FD05-AB5A4B78AF44}"/>
              </a:ext>
            </a:extLst>
          </p:cNvPr>
          <p:cNvSpPr/>
          <p:nvPr/>
        </p:nvSpPr>
        <p:spPr>
          <a:xfrm>
            <a:off x="5147720" y="3537110"/>
            <a:ext cx="1744560" cy="398655"/>
          </a:xfrm>
          <a:prstGeom prst="rect">
            <a:avLst/>
          </a:prstGeom>
          <a:solidFill>
            <a:srgbClr val="6793CD"/>
          </a:solidFill>
          <a:ln>
            <a:solidFill>
              <a:srgbClr val="4C6C97"/>
            </a:solidFill>
            <a:round/>
          </a:ln>
        </p:spPr>
        <p:style>
          <a:lnRef idx="2">
            <a:schemeClr val="accent6">
              <a:shade val="50000"/>
            </a:schemeClr>
          </a:lnRef>
          <a:fillRef idx="1">
            <a:schemeClr val="accent6"/>
          </a:fillRef>
          <a:effectRef idx="0">
            <a:schemeClr val="accent6"/>
          </a:effectRef>
          <a:fontRef idx="minor"/>
        </p:style>
        <p:txBody>
          <a:bodyPr lIns="90000" tIns="45000" rIns="90000" bIns="45000" anchor="t">
            <a:spAutoFit/>
          </a:bodyPr>
          <a:lstStyle/>
          <a:p>
            <a:pPr algn="ctr">
              <a:lnSpc>
                <a:spcPct val="100000"/>
              </a:lnSpc>
              <a:buNone/>
            </a:pPr>
            <a:r>
              <a:rPr lang="it-IT" sz="2000" b="1" strike="noStrike" spc="-1" dirty="0">
                <a:latin typeface="Century Gothic"/>
              </a:rPr>
              <a:t>Fast Track</a:t>
            </a:r>
            <a:endParaRPr lang="it-IT" sz="2000" b="1" strike="noStrike" spc="-1" dirty="0">
              <a:latin typeface="Arial"/>
            </a:endParaRPr>
          </a:p>
        </p:txBody>
      </p:sp>
      <p:sp>
        <p:nvSpPr>
          <p:cNvPr id="5" name="CasellaDiTesto 15">
            <a:extLst>
              <a:ext uri="{FF2B5EF4-FFF2-40B4-BE49-F238E27FC236}">
                <a16:creationId xmlns:a16="http://schemas.microsoft.com/office/drawing/2014/main" id="{6B3E8737-097D-EF86-19AA-4C09CA08CD54}"/>
              </a:ext>
            </a:extLst>
          </p:cNvPr>
          <p:cNvSpPr/>
          <p:nvPr/>
        </p:nvSpPr>
        <p:spPr>
          <a:xfrm>
            <a:off x="7853632" y="5245531"/>
            <a:ext cx="2481120" cy="921876"/>
          </a:xfrm>
          <a:prstGeom prst="rect">
            <a:avLst/>
          </a:prstGeom>
          <a:solidFill>
            <a:srgbClr val="84ACB6"/>
          </a:solidFill>
          <a:ln>
            <a:solidFill>
              <a:srgbClr val="617F86"/>
            </a:solidFill>
            <a:round/>
          </a:ln>
        </p:spPr>
        <p:style>
          <a:lnRef idx="2">
            <a:schemeClr val="accent5">
              <a:shade val="50000"/>
            </a:schemeClr>
          </a:lnRef>
          <a:fillRef idx="1">
            <a:schemeClr val="accent5"/>
          </a:fillRef>
          <a:effectRef idx="0">
            <a:schemeClr val="accent5"/>
          </a:effectRef>
          <a:fontRef idx="minor"/>
        </p:style>
        <p:txBody>
          <a:bodyPr lIns="90000" tIns="45000" rIns="90000" bIns="45000" anchor="t">
            <a:spAutoFit/>
          </a:bodyPr>
          <a:lstStyle/>
          <a:p>
            <a:pPr algn="ctr">
              <a:lnSpc>
                <a:spcPct val="100000"/>
              </a:lnSpc>
              <a:buNone/>
            </a:pPr>
            <a:r>
              <a:rPr lang="it-IT" sz="1800" b="1" strike="noStrike" spc="-1" dirty="0">
                <a:latin typeface="Century Gothic"/>
              </a:rPr>
              <a:t>Percorsi per le patologie tempo-dipendenti </a:t>
            </a:r>
            <a:endParaRPr lang="it-IT" sz="1800" b="1" strike="noStrike" spc="-1" dirty="0">
              <a:latin typeface="Arial"/>
            </a:endParaRPr>
          </a:p>
        </p:txBody>
      </p:sp>
      <p:pic>
        <p:nvPicPr>
          <p:cNvPr id="6" name="Immagine 5">
            <a:extLst>
              <a:ext uri="{FF2B5EF4-FFF2-40B4-BE49-F238E27FC236}">
                <a16:creationId xmlns:a16="http://schemas.microsoft.com/office/drawing/2014/main" id="{7697E870-57C4-C545-B933-9328630A40C8}"/>
              </a:ext>
            </a:extLst>
          </p:cNvPr>
          <p:cNvPicPr/>
          <p:nvPr/>
        </p:nvPicPr>
        <p:blipFill>
          <a:blip r:embed="rId2"/>
          <a:stretch/>
        </p:blipFill>
        <p:spPr>
          <a:xfrm>
            <a:off x="7853632" y="1844280"/>
            <a:ext cx="3761980" cy="1415146"/>
          </a:xfrm>
          <a:prstGeom prst="rect">
            <a:avLst/>
          </a:prstGeom>
          <a:ln w="0">
            <a:noFill/>
          </a:ln>
        </p:spPr>
      </p:pic>
      <p:sp>
        <p:nvSpPr>
          <p:cNvPr id="7" name="CasellaDiTesto 13">
            <a:extLst>
              <a:ext uri="{FF2B5EF4-FFF2-40B4-BE49-F238E27FC236}">
                <a16:creationId xmlns:a16="http://schemas.microsoft.com/office/drawing/2014/main" id="{2083C96F-13F2-1129-9DDE-01B073E33B3F}"/>
              </a:ext>
            </a:extLst>
          </p:cNvPr>
          <p:cNvSpPr/>
          <p:nvPr/>
        </p:nvSpPr>
        <p:spPr>
          <a:xfrm>
            <a:off x="10194882" y="4515068"/>
            <a:ext cx="1744560" cy="398655"/>
          </a:xfrm>
          <a:prstGeom prst="rect">
            <a:avLst/>
          </a:prstGeom>
          <a:solidFill>
            <a:srgbClr val="6793CD"/>
          </a:solidFill>
          <a:ln>
            <a:solidFill>
              <a:srgbClr val="4C6C97"/>
            </a:solidFill>
            <a:round/>
          </a:ln>
        </p:spPr>
        <p:style>
          <a:lnRef idx="2">
            <a:schemeClr val="accent6">
              <a:shade val="50000"/>
            </a:schemeClr>
          </a:lnRef>
          <a:fillRef idx="1">
            <a:schemeClr val="accent6"/>
          </a:fillRef>
          <a:effectRef idx="0">
            <a:schemeClr val="accent6"/>
          </a:effectRef>
          <a:fontRef idx="minor"/>
        </p:style>
        <p:txBody>
          <a:bodyPr lIns="90000" tIns="45000" rIns="90000" bIns="45000" anchor="t">
            <a:spAutoFit/>
          </a:bodyPr>
          <a:lstStyle/>
          <a:p>
            <a:pPr algn="ctr">
              <a:lnSpc>
                <a:spcPct val="100000"/>
              </a:lnSpc>
              <a:buNone/>
            </a:pPr>
            <a:r>
              <a:rPr lang="it-IT" sz="2000" b="1" strike="noStrike" spc="-1" dirty="0">
                <a:latin typeface="Century Gothic"/>
              </a:rPr>
              <a:t>OBI</a:t>
            </a:r>
            <a:endParaRPr lang="it-IT" sz="2000" b="1" strike="noStrike" spc="-1" dirty="0">
              <a:latin typeface="Arial"/>
            </a:endParaRPr>
          </a:p>
        </p:txBody>
      </p:sp>
      <p:pic>
        <p:nvPicPr>
          <p:cNvPr id="8" name="Immagine 7">
            <a:extLst>
              <a:ext uri="{FF2B5EF4-FFF2-40B4-BE49-F238E27FC236}">
                <a16:creationId xmlns:a16="http://schemas.microsoft.com/office/drawing/2014/main" id="{59586319-2873-48ED-AE2A-384C8810F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asellaDiTesto 12"/>
          <p:cNvSpPr/>
          <p:nvPr/>
        </p:nvSpPr>
        <p:spPr>
          <a:xfrm>
            <a:off x="364988" y="3311063"/>
            <a:ext cx="2935980" cy="1814428"/>
          </a:xfrm>
          <a:prstGeom prst="rect">
            <a:avLst/>
          </a:prstGeom>
          <a:noFill/>
          <a:ln w="25400">
            <a:solidFill>
              <a:srgbClr val="88D8E8"/>
            </a:solidFill>
            <a:round/>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it-IT" sz="1600" b="1" strike="noStrike" spc="-1" dirty="0">
                <a:solidFill>
                  <a:srgbClr val="000000"/>
                </a:solidFill>
                <a:latin typeface="Century Gothic" panose="020B0502020202020204" pitchFamily="34" charset="0"/>
                <a:ea typeface="DejaVu Sans"/>
              </a:rPr>
              <a:t>L’infermiere di triage in autonomia invia direttamente allo specialista competente il paziente che presenta un quadro di patologia minore e </a:t>
            </a:r>
            <a:r>
              <a:rPr lang="it-IT" sz="1600" b="1" strike="noStrike" spc="-1" dirty="0" err="1">
                <a:solidFill>
                  <a:srgbClr val="000000"/>
                </a:solidFill>
                <a:latin typeface="Century Gothic" panose="020B0502020202020204" pitchFamily="34" charset="0"/>
                <a:ea typeface="DejaVu Sans"/>
              </a:rPr>
              <a:t>monospecialistica</a:t>
            </a:r>
            <a:endParaRPr lang="it-IT" sz="1600" b="0" strike="noStrike" spc="-1" dirty="0">
              <a:latin typeface="Century Gothic" panose="020B0502020202020204" pitchFamily="34" charset="0"/>
            </a:endParaRPr>
          </a:p>
        </p:txBody>
      </p:sp>
      <p:sp>
        <p:nvSpPr>
          <p:cNvPr id="141" name="CasellaDiTesto 13"/>
          <p:cNvSpPr/>
          <p:nvPr/>
        </p:nvSpPr>
        <p:spPr>
          <a:xfrm>
            <a:off x="3969870" y="2218460"/>
            <a:ext cx="7937650" cy="1113812"/>
          </a:xfrm>
          <a:prstGeom prst="rect">
            <a:avLst/>
          </a:prstGeom>
          <a:noFill/>
          <a:ln w="108000">
            <a:solidFill>
              <a:srgbClr val="88D8E8"/>
            </a:solidFill>
            <a:round/>
          </a:ln>
        </p:spPr>
        <p:style>
          <a:lnRef idx="0">
            <a:scrgbClr r="0" g="0" b="0"/>
          </a:lnRef>
          <a:fillRef idx="0">
            <a:scrgbClr r="0" g="0" b="0"/>
          </a:fillRef>
          <a:effectRef idx="0">
            <a:scrgbClr r="0" g="0" b="0"/>
          </a:effectRef>
          <a:fontRef idx="minor"/>
        </p:style>
        <p:txBody>
          <a:bodyPr wrap="square" lIns="139320" tIns="94320" rIns="139320" bIns="94320" anchor="t">
            <a:spAutoFit/>
          </a:bodyPr>
          <a:lstStyle/>
          <a:p>
            <a:pPr>
              <a:lnSpc>
                <a:spcPct val="100000"/>
              </a:lnSpc>
              <a:buNone/>
            </a:pPr>
            <a:r>
              <a:rPr lang="it-IT" sz="2000" b="1" strike="noStrike" spc="-1" dirty="0">
                <a:solidFill>
                  <a:srgbClr val="000000"/>
                </a:solidFill>
                <a:latin typeface="Century Gothic" panose="020B0502020202020204" pitchFamily="34" charset="0"/>
                <a:ea typeface="DejaVu Sans"/>
              </a:rPr>
              <a:t>Questo modello a gestione infermieristica si caratterizza per il forte contenimento dell'attesa dell'utenza con problematiche non urgenti, ma che rappresentano la maggior affluenza.</a:t>
            </a:r>
            <a:endParaRPr lang="it-IT" sz="2000" b="0" strike="noStrike" spc="-1" dirty="0">
              <a:latin typeface="Century Gothic" panose="020B0502020202020204" pitchFamily="34" charset="0"/>
            </a:endParaRPr>
          </a:p>
        </p:txBody>
      </p:sp>
      <p:sp>
        <p:nvSpPr>
          <p:cNvPr id="142" name="CasellaDiTesto 14"/>
          <p:cNvSpPr/>
          <p:nvPr/>
        </p:nvSpPr>
        <p:spPr>
          <a:xfrm>
            <a:off x="925082" y="2920300"/>
            <a:ext cx="1431720" cy="367878"/>
          </a:xfrm>
          <a:prstGeom prst="rect">
            <a:avLst/>
          </a:prstGeom>
          <a:gradFill rotWithShape="0">
            <a:gsLst>
              <a:gs pos="97700">
                <a:srgbClr val="C0D139"/>
              </a:gs>
              <a:gs pos="97000">
                <a:srgbClr val="88D8E8"/>
              </a:gs>
              <a:gs pos="100000">
                <a:srgbClr val="C1D135"/>
              </a:gs>
            </a:gsLst>
            <a:lin ang="5400000"/>
          </a:gradFill>
          <a:ln w="6480">
            <a:solidFill>
              <a:srgbClr val="88D8E8"/>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it-IT" sz="1800" b="1" strike="noStrike" spc="-1" dirty="0">
                <a:solidFill>
                  <a:schemeClr val="accent5">
                    <a:lumMod val="50000"/>
                  </a:schemeClr>
                </a:solidFill>
                <a:latin typeface="Century Gothic"/>
                <a:ea typeface="DejaVu Sans"/>
              </a:rPr>
              <a:t>Fast-Track</a:t>
            </a:r>
            <a:endParaRPr lang="it-IT" sz="1800" b="0" strike="noStrike" spc="-1" dirty="0">
              <a:solidFill>
                <a:schemeClr val="accent5">
                  <a:lumMod val="50000"/>
                </a:schemeClr>
              </a:solidFill>
              <a:latin typeface="Arial"/>
            </a:endParaRPr>
          </a:p>
        </p:txBody>
      </p:sp>
      <p:sp>
        <p:nvSpPr>
          <p:cNvPr id="143" name="CasellaDiTesto 15"/>
          <p:cNvSpPr/>
          <p:nvPr/>
        </p:nvSpPr>
        <p:spPr>
          <a:xfrm>
            <a:off x="7613595" y="1784228"/>
            <a:ext cx="2337840" cy="398655"/>
          </a:xfrm>
          <a:prstGeom prst="rect">
            <a:avLst/>
          </a:prstGeom>
          <a:gradFill rotWithShape="0">
            <a:gsLst>
              <a:gs pos="100000">
                <a:srgbClr val="88D8E8">
                  <a:lumMod val="96000"/>
                </a:srgbClr>
              </a:gs>
              <a:gs pos="100000">
                <a:srgbClr val="C1D135"/>
              </a:gs>
            </a:gsLst>
            <a:lin ang="5400000"/>
          </a:gradFill>
          <a:ln w="6480">
            <a:solidFill>
              <a:srgbClr val="88D8E8"/>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it-IT" sz="2000" b="1" strike="noStrike" spc="-1" dirty="0">
                <a:solidFill>
                  <a:srgbClr val="000000"/>
                </a:solidFill>
                <a:latin typeface="Century Gothic" panose="020B0502020202020204" pitchFamily="34" charset="0"/>
                <a:ea typeface="DejaVu Sans"/>
              </a:rPr>
              <a:t>See &amp; </a:t>
            </a:r>
            <a:r>
              <a:rPr lang="it-IT" sz="2000" b="1" strike="noStrike" spc="-1" dirty="0" err="1">
                <a:solidFill>
                  <a:srgbClr val="000000"/>
                </a:solidFill>
                <a:latin typeface="Century Gothic" panose="020B0502020202020204" pitchFamily="34" charset="0"/>
                <a:ea typeface="DejaVu Sans"/>
              </a:rPr>
              <a:t>Treat</a:t>
            </a:r>
            <a:endParaRPr lang="it-IT" sz="2000" b="0" strike="noStrike" spc="-1" dirty="0">
              <a:latin typeface="Century Gothic" panose="020B0502020202020204" pitchFamily="34" charset="0"/>
            </a:endParaRPr>
          </a:p>
        </p:txBody>
      </p:sp>
      <p:sp>
        <p:nvSpPr>
          <p:cNvPr id="147" name="Rettangolo 146"/>
          <p:cNvSpPr/>
          <p:nvPr/>
        </p:nvSpPr>
        <p:spPr>
          <a:xfrm>
            <a:off x="3096700" y="666300"/>
            <a:ext cx="5998600" cy="1231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4000" b="1" spc="-1" dirty="0">
                <a:solidFill>
                  <a:schemeClr val="accent5">
                    <a:lumMod val="50000"/>
                  </a:schemeClr>
                </a:solidFill>
                <a:latin typeface="Century Gothic" panose="020B0502020202020204" pitchFamily="34" charset="0"/>
                <a:ea typeface="DejaVu Sans"/>
              </a:rPr>
              <a:t>I </a:t>
            </a:r>
            <a:r>
              <a:rPr lang="it-IT" sz="4000" b="1" strike="noStrike" spc="-1" dirty="0">
                <a:solidFill>
                  <a:schemeClr val="accent5">
                    <a:lumMod val="50000"/>
                  </a:schemeClr>
                </a:solidFill>
                <a:latin typeface="Century Gothic" panose="020B0502020202020204" pitchFamily="34" charset="0"/>
                <a:ea typeface="DejaVu Sans"/>
              </a:rPr>
              <a:t>flussi a bassa criticità </a:t>
            </a:r>
            <a:endParaRPr lang="it-IT" sz="4000" b="0" strike="noStrike" spc="-1" dirty="0">
              <a:solidFill>
                <a:schemeClr val="accent5">
                  <a:lumMod val="50000"/>
                </a:schemeClr>
              </a:solidFill>
              <a:latin typeface="Century Gothic" panose="020B0502020202020204" pitchFamily="34" charset="0"/>
            </a:endParaRPr>
          </a:p>
        </p:txBody>
      </p:sp>
      <p:sp>
        <p:nvSpPr>
          <p:cNvPr id="2" name="Freccia in giù 7">
            <a:extLst>
              <a:ext uri="{FF2B5EF4-FFF2-40B4-BE49-F238E27FC236}">
                <a16:creationId xmlns:a16="http://schemas.microsoft.com/office/drawing/2014/main" id="{9307A7A7-2614-209D-ADBE-484BDDFC735C}"/>
              </a:ext>
            </a:extLst>
          </p:cNvPr>
          <p:cNvSpPr/>
          <p:nvPr/>
        </p:nvSpPr>
        <p:spPr>
          <a:xfrm rot="2706600">
            <a:off x="2664326" y="1033616"/>
            <a:ext cx="339949" cy="2100264"/>
          </a:xfrm>
          <a:prstGeom prst="downArrow">
            <a:avLst>
              <a:gd name="adj1" fmla="val 50000"/>
              <a:gd name="adj2" fmla="val 50000"/>
            </a:avLst>
          </a:prstGeom>
          <a:solidFill>
            <a:srgbClr val="3494BA"/>
          </a:solidFill>
          <a:ln>
            <a:solidFill>
              <a:srgbClr val="266D89"/>
            </a:solidFill>
            <a:round/>
          </a:ln>
        </p:spPr>
        <p:style>
          <a:lnRef idx="2">
            <a:schemeClr val="accent1">
              <a:shade val="50000"/>
            </a:schemeClr>
          </a:lnRef>
          <a:fillRef idx="1">
            <a:schemeClr val="accent1"/>
          </a:fillRef>
          <a:effectRef idx="0">
            <a:schemeClr val="accent1"/>
          </a:effectRef>
          <a:fontRef idx="minor"/>
        </p:style>
        <p:txBody>
          <a:bodyPr/>
          <a:lstStyle/>
          <a:p>
            <a:endParaRPr lang="it-IT"/>
          </a:p>
        </p:txBody>
      </p:sp>
      <p:sp>
        <p:nvSpPr>
          <p:cNvPr id="3" name="Freccia in giù 9">
            <a:extLst>
              <a:ext uri="{FF2B5EF4-FFF2-40B4-BE49-F238E27FC236}">
                <a16:creationId xmlns:a16="http://schemas.microsoft.com/office/drawing/2014/main" id="{E8B8E5EC-44C6-42B7-9236-34DFB17C864E}"/>
              </a:ext>
            </a:extLst>
          </p:cNvPr>
          <p:cNvSpPr/>
          <p:nvPr/>
        </p:nvSpPr>
        <p:spPr>
          <a:xfrm rot="19239000">
            <a:off x="6989154" y="1266940"/>
            <a:ext cx="375902" cy="822846"/>
          </a:xfrm>
          <a:prstGeom prst="downArrow">
            <a:avLst>
              <a:gd name="adj1" fmla="val 50000"/>
              <a:gd name="adj2" fmla="val 50000"/>
            </a:avLst>
          </a:prstGeom>
          <a:solidFill>
            <a:srgbClr val="3494BA"/>
          </a:solidFill>
          <a:ln>
            <a:solidFill>
              <a:srgbClr val="266D89"/>
            </a:solidFill>
            <a:round/>
          </a:ln>
        </p:spPr>
        <p:style>
          <a:lnRef idx="2">
            <a:schemeClr val="accent1">
              <a:shade val="50000"/>
            </a:schemeClr>
          </a:lnRef>
          <a:fillRef idx="1">
            <a:schemeClr val="accent1"/>
          </a:fillRef>
          <a:effectRef idx="0">
            <a:schemeClr val="accent1"/>
          </a:effectRef>
          <a:fontRef idx="minor"/>
        </p:style>
        <p:txBody>
          <a:bodyPr/>
          <a:lstStyle/>
          <a:p>
            <a:endParaRPr lang="it-IT"/>
          </a:p>
        </p:txBody>
      </p:sp>
      <p:sp>
        <p:nvSpPr>
          <p:cNvPr id="5" name="Figura a mano libera: forma 4">
            <a:extLst>
              <a:ext uri="{FF2B5EF4-FFF2-40B4-BE49-F238E27FC236}">
                <a16:creationId xmlns:a16="http://schemas.microsoft.com/office/drawing/2014/main" id="{FB289EAD-CE8B-EC85-857B-5C89F3D46F3D}"/>
              </a:ext>
            </a:extLst>
          </p:cNvPr>
          <p:cNvSpPr/>
          <p:nvPr/>
        </p:nvSpPr>
        <p:spPr>
          <a:xfrm>
            <a:off x="7731760" y="3362440"/>
            <a:ext cx="300645" cy="484193"/>
          </a:xfrm>
          <a:custGeom>
            <a:avLst/>
            <a:gdLst/>
            <a:ahLst/>
            <a:cxnLst/>
            <a:rect l="l" t="t" r="r" b="b"/>
            <a:pathLst>
              <a:path w="21600" h="21600">
                <a:moveTo>
                  <a:pt x="5400" y="0"/>
                </a:moveTo>
                <a:lnTo>
                  <a:pt x="5400" y="16200"/>
                </a:lnTo>
                <a:lnTo>
                  <a:pt x="0" y="16200"/>
                </a:lnTo>
                <a:lnTo>
                  <a:pt x="10800" y="21600"/>
                </a:lnTo>
                <a:lnTo>
                  <a:pt x="21600" y="16200"/>
                </a:lnTo>
                <a:lnTo>
                  <a:pt x="16200" y="16200"/>
                </a:lnTo>
                <a:lnTo>
                  <a:pt x="16200" y="0"/>
                </a:lnTo>
                <a:close/>
              </a:path>
            </a:pathLst>
          </a:custGeom>
          <a:solidFill>
            <a:srgbClr val="88D8E8"/>
          </a:solidFill>
          <a:ln w="0">
            <a:solidFill>
              <a:srgbClr val="88D8E8"/>
            </a:solidFill>
          </a:ln>
        </p:spPr>
        <p:style>
          <a:lnRef idx="0">
            <a:scrgbClr r="0" g="0" b="0"/>
          </a:lnRef>
          <a:fillRef idx="0">
            <a:scrgbClr r="0" g="0" b="0"/>
          </a:fillRef>
          <a:effectRef idx="0">
            <a:scrgbClr r="0" g="0" b="0"/>
          </a:effectRef>
          <a:fontRef idx="minor"/>
        </p:style>
        <p:txBody>
          <a:bodyPr/>
          <a:lstStyle/>
          <a:p>
            <a:endParaRPr lang="it-IT"/>
          </a:p>
        </p:txBody>
      </p:sp>
      <p:sp>
        <p:nvSpPr>
          <p:cNvPr id="6" name="CasellaDiTesto 18">
            <a:extLst>
              <a:ext uri="{FF2B5EF4-FFF2-40B4-BE49-F238E27FC236}">
                <a16:creationId xmlns:a16="http://schemas.microsoft.com/office/drawing/2014/main" id="{79C8CE37-A335-722E-811A-EB6A39C947F1}"/>
              </a:ext>
            </a:extLst>
          </p:cNvPr>
          <p:cNvSpPr/>
          <p:nvPr/>
        </p:nvSpPr>
        <p:spPr>
          <a:xfrm>
            <a:off x="5485320" y="3928832"/>
            <a:ext cx="4857840" cy="493200"/>
          </a:xfrm>
          <a:prstGeom prst="rect">
            <a:avLst/>
          </a:prstGeom>
          <a:noFill/>
          <a:ln w="108000">
            <a:solidFill>
              <a:srgbClr val="88D8E8"/>
            </a:solidFill>
            <a:round/>
          </a:ln>
        </p:spPr>
        <p:style>
          <a:lnRef idx="0">
            <a:scrgbClr r="0" g="0" b="0"/>
          </a:lnRef>
          <a:fillRef idx="0">
            <a:scrgbClr r="0" g="0" b="0"/>
          </a:fillRef>
          <a:effectRef idx="0">
            <a:scrgbClr r="0" g="0" b="0"/>
          </a:effectRef>
          <a:fontRef idx="minor"/>
        </p:style>
        <p:txBody>
          <a:bodyPr lIns="139320" tIns="94320" rIns="139320" bIns="94320" anchor="t">
            <a:spAutoFit/>
          </a:bodyPr>
          <a:lstStyle/>
          <a:p>
            <a:pPr algn="ctr">
              <a:lnSpc>
                <a:spcPct val="100000"/>
              </a:lnSpc>
              <a:buNone/>
            </a:pPr>
            <a:r>
              <a:rPr lang="it-IT" sz="2000" b="1" strike="noStrike" spc="-1">
                <a:solidFill>
                  <a:srgbClr val="000000"/>
                </a:solidFill>
                <a:latin typeface="Arial"/>
                <a:ea typeface="Microsoft YaHei"/>
              </a:rPr>
              <a:t>Casi di minore gravità  </a:t>
            </a:r>
            <a:endParaRPr lang="it-IT" sz="2000" b="0" strike="noStrike" spc="-1">
              <a:latin typeface="Arial"/>
            </a:endParaRPr>
          </a:p>
        </p:txBody>
      </p:sp>
      <p:sp>
        <p:nvSpPr>
          <p:cNvPr id="7" name="CasellaDiTesto 21">
            <a:extLst>
              <a:ext uri="{FF2B5EF4-FFF2-40B4-BE49-F238E27FC236}">
                <a16:creationId xmlns:a16="http://schemas.microsoft.com/office/drawing/2014/main" id="{3D91358A-DED8-C0EE-C5B7-E0CC2306BAFD}"/>
              </a:ext>
            </a:extLst>
          </p:cNvPr>
          <p:cNvSpPr/>
          <p:nvPr/>
        </p:nvSpPr>
        <p:spPr>
          <a:xfrm>
            <a:off x="3945415" y="5082466"/>
            <a:ext cx="7937650" cy="1421588"/>
          </a:xfrm>
          <a:prstGeom prst="rect">
            <a:avLst/>
          </a:prstGeom>
          <a:noFill/>
          <a:ln w="108000">
            <a:solidFill>
              <a:srgbClr val="88D8E8"/>
            </a:solidFill>
            <a:round/>
          </a:ln>
        </p:spPr>
        <p:style>
          <a:lnRef idx="0">
            <a:scrgbClr r="0" g="0" b="0"/>
          </a:lnRef>
          <a:fillRef idx="0">
            <a:scrgbClr r="0" g="0" b="0"/>
          </a:fillRef>
          <a:effectRef idx="0">
            <a:scrgbClr r="0" g="0" b="0"/>
          </a:effectRef>
          <a:fontRef idx="minor"/>
        </p:style>
        <p:txBody>
          <a:bodyPr wrap="square" lIns="139320" tIns="94320" rIns="139320" bIns="94320" anchor="t">
            <a:spAutoFit/>
          </a:bodyPr>
          <a:lstStyle/>
          <a:p>
            <a:pPr algn="ctr">
              <a:lnSpc>
                <a:spcPct val="100000"/>
              </a:lnSpc>
              <a:buNone/>
            </a:pPr>
            <a:r>
              <a:rPr lang="it-IT" sz="2000" b="1" strike="noStrike" spc="-1" dirty="0">
                <a:solidFill>
                  <a:srgbClr val="000000"/>
                </a:solidFill>
                <a:latin typeface="Century Gothic" panose="020B0502020202020204" pitchFamily="34" charset="0"/>
                <a:ea typeface="Microsoft YaHei"/>
              </a:rPr>
              <a:t>Trattamento da parte di personale infermieristico appositamente formato, al quale viene attribuita la diretta responsabilità delle procedure effettuate in base a protocolli prestabiliti</a:t>
            </a:r>
            <a:endParaRPr lang="it-IT" sz="2000" b="0" strike="noStrike" spc="-1" dirty="0">
              <a:latin typeface="Century Gothic" panose="020B0502020202020204" pitchFamily="34" charset="0"/>
            </a:endParaRPr>
          </a:p>
        </p:txBody>
      </p:sp>
      <p:sp>
        <p:nvSpPr>
          <p:cNvPr id="8" name="Figura a mano libera: forma 7">
            <a:extLst>
              <a:ext uri="{FF2B5EF4-FFF2-40B4-BE49-F238E27FC236}">
                <a16:creationId xmlns:a16="http://schemas.microsoft.com/office/drawing/2014/main" id="{7E9F19FF-61D1-F632-679B-D785A44F7B5A}"/>
              </a:ext>
            </a:extLst>
          </p:cNvPr>
          <p:cNvSpPr/>
          <p:nvPr/>
        </p:nvSpPr>
        <p:spPr>
          <a:xfrm>
            <a:off x="7731760" y="4532010"/>
            <a:ext cx="300645" cy="484193"/>
          </a:xfrm>
          <a:custGeom>
            <a:avLst/>
            <a:gdLst/>
            <a:ahLst/>
            <a:cxnLst/>
            <a:rect l="l" t="t" r="r" b="b"/>
            <a:pathLst>
              <a:path w="21600" h="21600">
                <a:moveTo>
                  <a:pt x="5400" y="0"/>
                </a:moveTo>
                <a:lnTo>
                  <a:pt x="5400" y="16200"/>
                </a:lnTo>
                <a:lnTo>
                  <a:pt x="0" y="16200"/>
                </a:lnTo>
                <a:lnTo>
                  <a:pt x="10800" y="21600"/>
                </a:lnTo>
                <a:lnTo>
                  <a:pt x="21600" y="16200"/>
                </a:lnTo>
                <a:lnTo>
                  <a:pt x="16200" y="16200"/>
                </a:lnTo>
                <a:lnTo>
                  <a:pt x="16200" y="0"/>
                </a:lnTo>
                <a:close/>
              </a:path>
            </a:pathLst>
          </a:custGeom>
          <a:solidFill>
            <a:srgbClr val="88D8E8"/>
          </a:solidFill>
          <a:ln w="0">
            <a:solidFill>
              <a:srgbClr val="88D8E8"/>
            </a:solidFill>
          </a:ln>
        </p:spPr>
        <p:style>
          <a:lnRef idx="0">
            <a:scrgbClr r="0" g="0" b="0"/>
          </a:lnRef>
          <a:fillRef idx="0">
            <a:scrgbClr r="0" g="0" b="0"/>
          </a:fillRef>
          <a:effectRef idx="0">
            <a:scrgbClr r="0" g="0" b="0"/>
          </a:effectRef>
          <a:fontRef idx="minor"/>
        </p:style>
        <p:txBody>
          <a:bodyPr/>
          <a:lstStyle/>
          <a:p>
            <a:endParaRPr lang="it-IT"/>
          </a:p>
        </p:txBody>
      </p:sp>
      <p:pic>
        <p:nvPicPr>
          <p:cNvPr id="4" name="Immagine 3">
            <a:extLst>
              <a:ext uri="{FF2B5EF4-FFF2-40B4-BE49-F238E27FC236}">
                <a16:creationId xmlns:a16="http://schemas.microsoft.com/office/drawing/2014/main" id="{3A484E52-16FC-B43C-9193-AE1DE27FB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ttangolo 148"/>
          <p:cNvSpPr/>
          <p:nvPr/>
        </p:nvSpPr>
        <p:spPr>
          <a:xfrm>
            <a:off x="0" y="746640"/>
            <a:ext cx="11877840" cy="415224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2600" b="1" strike="noStrike" spc="-1">
                <a:solidFill>
                  <a:srgbClr val="C9211E"/>
                </a:solidFill>
                <a:latin typeface="Times New Roman"/>
                <a:ea typeface="Microsoft YaHei"/>
              </a:rPr>
              <a:t>La formazione specifica dell’infermiere sul nuovo modello organizzativo “see&amp;treat”  può migliorare i tempi di attesa dei pazienti in Pronto Soccorso e diminuire il fenomeno del sovraffollamento?</a:t>
            </a:r>
            <a:endParaRPr lang="it-IT" sz="2600" b="0" strike="noStrike" spc="-1">
              <a:latin typeface="Arial"/>
            </a:endParaRPr>
          </a:p>
        </p:txBody>
      </p:sp>
      <p:pic>
        <p:nvPicPr>
          <p:cNvPr id="151" name="Immagine 150"/>
          <p:cNvPicPr/>
          <p:nvPr/>
        </p:nvPicPr>
        <p:blipFill>
          <a:blip r:embed="rId2"/>
          <a:stretch/>
        </p:blipFill>
        <p:spPr>
          <a:xfrm>
            <a:off x="2880000" y="3363840"/>
            <a:ext cx="6684120" cy="1134000"/>
          </a:xfrm>
          <a:prstGeom prst="rect">
            <a:avLst/>
          </a:prstGeom>
          <a:ln w="0">
            <a:noFill/>
          </a:ln>
        </p:spPr>
      </p:pic>
      <p:pic>
        <p:nvPicPr>
          <p:cNvPr id="152" name="Immagine 151"/>
          <p:cNvPicPr/>
          <p:nvPr/>
        </p:nvPicPr>
        <p:blipFill>
          <a:blip r:embed="rId3"/>
          <a:stretch/>
        </p:blipFill>
        <p:spPr>
          <a:xfrm>
            <a:off x="653400" y="2304720"/>
            <a:ext cx="6544440" cy="753120"/>
          </a:xfrm>
          <a:prstGeom prst="rect">
            <a:avLst/>
          </a:prstGeom>
          <a:ln w="0">
            <a:noFill/>
          </a:ln>
        </p:spPr>
      </p:pic>
      <p:pic>
        <p:nvPicPr>
          <p:cNvPr id="153" name="Immagine 152"/>
          <p:cNvPicPr/>
          <p:nvPr/>
        </p:nvPicPr>
        <p:blipFill>
          <a:blip r:embed="rId4"/>
          <a:stretch/>
        </p:blipFill>
        <p:spPr>
          <a:xfrm>
            <a:off x="4878000" y="4780800"/>
            <a:ext cx="6639840" cy="1337040"/>
          </a:xfrm>
          <a:prstGeom prst="rect">
            <a:avLst/>
          </a:prstGeom>
          <a:ln w="0">
            <a:noFill/>
          </a:ln>
        </p:spPr>
      </p:pic>
      <p:pic>
        <p:nvPicPr>
          <p:cNvPr id="154" name="Immagine 153"/>
          <p:cNvPicPr/>
          <p:nvPr/>
        </p:nvPicPr>
        <p:blipFill>
          <a:blip r:embed="rId5"/>
          <a:stretch/>
        </p:blipFill>
        <p:spPr>
          <a:xfrm>
            <a:off x="156240" y="3540240"/>
            <a:ext cx="2361600" cy="3151440"/>
          </a:xfrm>
          <a:prstGeom prst="rect">
            <a:avLst/>
          </a:prstGeom>
          <a:ln w="0">
            <a:noFill/>
          </a:ln>
        </p:spPr>
      </p:pic>
      <p:pic>
        <p:nvPicPr>
          <p:cNvPr id="3" name="Immagine 2">
            <a:extLst>
              <a:ext uri="{FF2B5EF4-FFF2-40B4-BE49-F238E27FC236}">
                <a16:creationId xmlns:a16="http://schemas.microsoft.com/office/drawing/2014/main" id="{6C724321-93E4-127B-F341-6F0F9FBCB9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onnettore diritto 169"/>
          <p:cNvSpPr/>
          <p:nvPr/>
        </p:nvSpPr>
        <p:spPr>
          <a:xfrm>
            <a:off x="0" y="0"/>
            <a:ext cx="360" cy="360"/>
          </a:xfrm>
          <a:prstGeom prst="line">
            <a:avLst/>
          </a:prstGeom>
          <a:ln w="29160">
            <a:solidFill>
              <a:srgbClr val="C1D135"/>
            </a:solidFill>
            <a:round/>
          </a:ln>
        </p:spPr>
        <p:style>
          <a:lnRef idx="0">
            <a:scrgbClr r="0" g="0" b="0"/>
          </a:lnRef>
          <a:fillRef idx="0">
            <a:scrgbClr r="0" g="0" b="0"/>
          </a:fillRef>
          <a:effectRef idx="0">
            <a:scrgbClr r="0" g="0" b="0"/>
          </a:effectRef>
          <a:fontRef idx="minor"/>
        </p:style>
        <p:txBody>
          <a:bodyPr/>
          <a:lstStyle/>
          <a:p>
            <a:endParaRPr lang="it-IT"/>
          </a:p>
        </p:txBody>
      </p:sp>
      <p:sp>
        <p:nvSpPr>
          <p:cNvPr id="171" name="Connettore diritto 170"/>
          <p:cNvSpPr/>
          <p:nvPr/>
        </p:nvSpPr>
        <p:spPr>
          <a:xfrm>
            <a:off x="9360000" y="4320000"/>
            <a:ext cx="360" cy="509400"/>
          </a:xfrm>
          <a:prstGeom prst="line">
            <a:avLst/>
          </a:prstGeom>
          <a:ln w="38160">
            <a:solidFill>
              <a:srgbClr val="C1D135"/>
            </a:solidFill>
            <a:round/>
            <a:tailEnd type="triangle" w="med" len="med"/>
          </a:ln>
        </p:spPr>
        <p:style>
          <a:lnRef idx="0">
            <a:scrgbClr r="0" g="0" b="0"/>
          </a:lnRef>
          <a:fillRef idx="0">
            <a:scrgbClr r="0" g="0" b="0"/>
          </a:fillRef>
          <a:effectRef idx="0">
            <a:scrgbClr r="0" g="0" b="0"/>
          </a:effectRef>
          <a:fontRef idx="minor"/>
        </p:style>
        <p:txBody>
          <a:bodyPr/>
          <a:lstStyle/>
          <a:p>
            <a:endParaRPr lang="it-IT"/>
          </a:p>
        </p:txBody>
      </p:sp>
      <p:sp>
        <p:nvSpPr>
          <p:cNvPr id="172" name="Rettangolo 171"/>
          <p:cNvSpPr/>
          <p:nvPr/>
        </p:nvSpPr>
        <p:spPr>
          <a:xfrm>
            <a:off x="7740000" y="680760"/>
            <a:ext cx="3256200" cy="2018160"/>
          </a:xfrm>
          <a:prstGeom prst="rect">
            <a:avLst/>
          </a:prstGeom>
          <a:noFill/>
          <a:ln w="72000">
            <a:solidFill>
              <a:srgbClr val="00A933"/>
            </a:solidFill>
            <a:round/>
          </a:ln>
        </p:spPr>
        <p:style>
          <a:lnRef idx="0">
            <a:scrgbClr r="0" g="0" b="0"/>
          </a:lnRef>
          <a:fillRef idx="0">
            <a:scrgbClr r="0" g="0" b="0"/>
          </a:fillRef>
          <a:effectRef idx="0">
            <a:scrgbClr r="0" g="0" b="0"/>
          </a:effectRef>
          <a:fontRef idx="minor"/>
        </p:style>
        <p:txBody>
          <a:bodyPr lIns="126000" tIns="81000" rIns="126000" bIns="81000" anchor="t">
            <a:noAutofit/>
          </a:bodyPr>
          <a:lstStyle/>
          <a:p>
            <a:pPr>
              <a:lnSpc>
                <a:spcPct val="100000"/>
              </a:lnSpc>
              <a:buNone/>
            </a:pPr>
            <a:r>
              <a:rPr lang="it-IT" sz="1800" b="0" strike="noStrike" spc="-1">
                <a:solidFill>
                  <a:srgbClr val="000000"/>
                </a:solidFill>
                <a:latin typeface="Arial"/>
                <a:ea typeface="DejaVu Sans"/>
              </a:rPr>
              <a:t>1.Dal consueto “triage” scaturiscono </a:t>
            </a:r>
            <a:r>
              <a:rPr lang="it-IT" sz="1800" b="1" u="sng" strike="noStrike" spc="-1">
                <a:solidFill>
                  <a:srgbClr val="000000"/>
                </a:solidFill>
                <a:uFillTx/>
                <a:latin typeface="Arial"/>
                <a:ea typeface="DejaVu Sans"/>
              </a:rPr>
              <a:t>due flussi distinti</a:t>
            </a:r>
            <a:r>
              <a:rPr lang="it-IT" sz="1800" b="0" strike="noStrike" spc="-1">
                <a:solidFill>
                  <a:srgbClr val="000000"/>
                </a:solidFill>
                <a:latin typeface="Arial"/>
                <a:ea typeface="DejaVu Sans"/>
              </a:rPr>
              <a:t>, uno per i casi più gravi ed uno per le urgenze minori, cui appartiene il “See and Treat” propriamente detto.</a:t>
            </a:r>
            <a:endParaRPr lang="it-IT" sz="1800" b="0" strike="noStrike" spc="-1">
              <a:latin typeface="Arial"/>
            </a:endParaRPr>
          </a:p>
        </p:txBody>
      </p:sp>
      <p:sp>
        <p:nvSpPr>
          <p:cNvPr id="173" name="Rettangolo 172"/>
          <p:cNvSpPr/>
          <p:nvPr/>
        </p:nvSpPr>
        <p:spPr>
          <a:xfrm>
            <a:off x="7302960" y="3133800"/>
            <a:ext cx="4035600" cy="1184760"/>
          </a:xfrm>
          <a:prstGeom prst="rect">
            <a:avLst/>
          </a:prstGeom>
          <a:noFill/>
          <a:ln w="72000">
            <a:solidFill>
              <a:srgbClr val="00A933"/>
            </a:solidFill>
            <a:round/>
          </a:ln>
        </p:spPr>
        <p:style>
          <a:lnRef idx="0">
            <a:scrgbClr r="0" g="0" b="0"/>
          </a:lnRef>
          <a:fillRef idx="0">
            <a:scrgbClr r="0" g="0" b="0"/>
          </a:fillRef>
          <a:effectRef idx="0">
            <a:scrgbClr r="0" g="0" b="0"/>
          </a:effectRef>
          <a:fontRef idx="minor"/>
        </p:style>
        <p:txBody>
          <a:bodyPr lIns="126000" tIns="81000" rIns="126000" bIns="81000" anchor="t">
            <a:noAutofit/>
          </a:bodyPr>
          <a:lstStyle/>
          <a:p>
            <a:pPr>
              <a:lnSpc>
                <a:spcPct val="100000"/>
              </a:lnSpc>
              <a:buNone/>
            </a:pPr>
            <a:r>
              <a:rPr lang="it-IT" sz="1800" b="0" strike="noStrike" spc="-1">
                <a:solidFill>
                  <a:srgbClr val="000000"/>
                </a:solidFill>
                <a:latin typeface="Arial"/>
                <a:ea typeface="DejaVu Sans"/>
              </a:rPr>
              <a:t>2. </a:t>
            </a:r>
            <a:r>
              <a:rPr lang="it-IT" sz="1800" b="1" strike="noStrike" spc="-1">
                <a:solidFill>
                  <a:srgbClr val="000000"/>
                </a:solidFill>
                <a:latin typeface="Arial"/>
                <a:ea typeface="DejaVu Sans"/>
              </a:rPr>
              <a:t>Area “See and Treat”</a:t>
            </a:r>
            <a:r>
              <a:rPr lang="it-IT" sz="1800" b="0" strike="noStrike" spc="-1">
                <a:solidFill>
                  <a:srgbClr val="000000"/>
                </a:solidFill>
                <a:latin typeface="Arial"/>
                <a:ea typeface="DejaVu Sans"/>
              </a:rPr>
              <a:t>, di solito adiacente al Pronto Soccorso, con personale INFERMIERISTICO dedicato.</a:t>
            </a:r>
            <a:endParaRPr lang="it-IT" sz="1800" b="0" strike="noStrike" spc="-1">
              <a:latin typeface="Arial"/>
            </a:endParaRPr>
          </a:p>
        </p:txBody>
      </p:sp>
      <p:sp>
        <p:nvSpPr>
          <p:cNvPr id="174" name="Ovale 173"/>
          <p:cNvSpPr/>
          <p:nvPr/>
        </p:nvSpPr>
        <p:spPr>
          <a:xfrm>
            <a:off x="4809200" y="2771640"/>
            <a:ext cx="2178360" cy="1981800"/>
          </a:xfrm>
          <a:prstGeom prst="ellipse">
            <a:avLst/>
          </a:prstGeom>
          <a:solidFill>
            <a:srgbClr val="BBE33D"/>
          </a:solidFill>
          <a:ln w="0">
            <a:solidFill>
              <a:srgbClr val="3465A4"/>
            </a:solidFill>
          </a:ln>
        </p:spPr>
        <p:style>
          <a:lnRef idx="0">
            <a:scrgbClr r="0" g="0" b="0"/>
          </a:lnRef>
          <a:fillRef idx="0">
            <a:scrgbClr r="0" g="0" b="0"/>
          </a:fillRef>
          <a:effectRef idx="0">
            <a:scrgbClr r="0" g="0" b="0"/>
          </a:effectRef>
          <a:fontRef idx="minor"/>
        </p:style>
        <p:txBody>
          <a:bodyPr/>
          <a:lstStyle/>
          <a:p>
            <a:endParaRPr lang="it-IT"/>
          </a:p>
        </p:txBody>
      </p:sp>
      <p:sp>
        <p:nvSpPr>
          <p:cNvPr id="175" name="Rettangolo 174"/>
          <p:cNvSpPr/>
          <p:nvPr/>
        </p:nvSpPr>
        <p:spPr>
          <a:xfrm>
            <a:off x="4860000" y="3281760"/>
            <a:ext cx="2158560" cy="85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it-IT" sz="1800" b="1" strike="noStrike" spc="-1" dirty="0">
                <a:solidFill>
                  <a:srgbClr val="000000"/>
                </a:solidFill>
                <a:latin typeface="Century Gothic"/>
                <a:ea typeface="DejaVu Sans"/>
              </a:rPr>
              <a:t>AREA DEDICATRA AI CODICI MINORI</a:t>
            </a:r>
            <a:endParaRPr lang="it-IT" sz="1800" b="0" strike="noStrike" spc="-1" dirty="0">
              <a:latin typeface="Arial"/>
            </a:endParaRPr>
          </a:p>
        </p:txBody>
      </p:sp>
      <p:sp>
        <p:nvSpPr>
          <p:cNvPr id="176" name="Rettangolo 175"/>
          <p:cNvSpPr/>
          <p:nvPr/>
        </p:nvSpPr>
        <p:spPr>
          <a:xfrm>
            <a:off x="7200000" y="4835520"/>
            <a:ext cx="4560480" cy="1823400"/>
          </a:xfrm>
          <a:prstGeom prst="rect">
            <a:avLst/>
          </a:prstGeom>
          <a:noFill/>
          <a:ln w="72000">
            <a:solidFill>
              <a:srgbClr val="00A933"/>
            </a:solidFill>
            <a:round/>
          </a:ln>
        </p:spPr>
        <p:style>
          <a:lnRef idx="0">
            <a:scrgbClr r="0" g="0" b="0"/>
          </a:lnRef>
          <a:fillRef idx="0">
            <a:scrgbClr r="0" g="0" b="0"/>
          </a:fillRef>
          <a:effectRef idx="0">
            <a:scrgbClr r="0" g="0" b="0"/>
          </a:effectRef>
          <a:fontRef idx="minor"/>
        </p:style>
        <p:txBody>
          <a:bodyPr lIns="126000" tIns="81000" rIns="126000" bIns="81000" anchor="t">
            <a:noAutofit/>
          </a:bodyPr>
          <a:lstStyle/>
          <a:p>
            <a:pPr>
              <a:lnSpc>
                <a:spcPct val="100000"/>
              </a:lnSpc>
              <a:buNone/>
            </a:pPr>
            <a:r>
              <a:rPr lang="it-IT" sz="1800" b="0" strike="noStrike" spc="-1">
                <a:solidFill>
                  <a:srgbClr val="000000"/>
                </a:solidFill>
                <a:latin typeface="Arial"/>
                <a:ea typeface="DejaVu Sans"/>
              </a:rPr>
              <a:t>3. Il paziente che accede al “See&amp;Treat” è </a:t>
            </a:r>
            <a:r>
              <a:rPr lang="it-IT" sz="1800" b="1" strike="noStrike" spc="-1">
                <a:solidFill>
                  <a:srgbClr val="000000"/>
                </a:solidFill>
                <a:latin typeface="Arial"/>
                <a:ea typeface="DejaVu Sans"/>
              </a:rPr>
              <a:t>accolto direttamente dall’ infermiere</a:t>
            </a:r>
            <a:r>
              <a:rPr lang="it-IT" sz="1800" b="0" strike="noStrike" spc="-1">
                <a:solidFill>
                  <a:srgbClr val="000000"/>
                </a:solidFill>
                <a:latin typeface="Arial"/>
                <a:ea typeface="DejaVu Sans"/>
              </a:rPr>
              <a:t>, il quale conduce autonomamente tutte le procedure necessarie e le prestazioni come da protocollo specifico e dimette il paziente.</a:t>
            </a:r>
            <a:endParaRPr lang="it-IT" sz="1800" b="0" strike="noStrike" spc="-1">
              <a:latin typeface="Arial"/>
            </a:endParaRPr>
          </a:p>
        </p:txBody>
      </p:sp>
      <p:sp>
        <p:nvSpPr>
          <p:cNvPr id="177" name="Rettangolo 176"/>
          <p:cNvSpPr/>
          <p:nvPr/>
        </p:nvSpPr>
        <p:spPr>
          <a:xfrm>
            <a:off x="475920" y="1015560"/>
            <a:ext cx="3800160" cy="1549080"/>
          </a:xfrm>
          <a:prstGeom prst="rect">
            <a:avLst/>
          </a:prstGeom>
          <a:noFill/>
          <a:ln w="36000">
            <a:solidFill>
              <a:srgbClr val="FF0000"/>
            </a:solidFill>
            <a:round/>
          </a:ln>
        </p:spPr>
        <p:style>
          <a:lnRef idx="0">
            <a:scrgbClr r="0" g="0" b="0"/>
          </a:lnRef>
          <a:fillRef idx="0">
            <a:scrgbClr r="0" g="0" b="0"/>
          </a:fillRef>
          <a:effectRef idx="0">
            <a:scrgbClr r="0" g="0" b="0"/>
          </a:effectRef>
          <a:fontRef idx="minor"/>
        </p:style>
        <p:txBody>
          <a:bodyPr lIns="108000" tIns="63000" rIns="108000" bIns="63000" anchor="t">
            <a:noAutofit/>
          </a:bodyPr>
          <a:lstStyle/>
          <a:p>
            <a:pPr>
              <a:lnSpc>
                <a:spcPct val="100000"/>
              </a:lnSpc>
              <a:buNone/>
            </a:pPr>
            <a:r>
              <a:rPr lang="it-IT" sz="1800" b="0" strike="noStrike" spc="-1">
                <a:solidFill>
                  <a:srgbClr val="000000"/>
                </a:solidFill>
                <a:latin typeface="Arial"/>
                <a:ea typeface="DejaVu Sans"/>
              </a:rPr>
              <a:t>Al “See &amp; Treat” possono accedere solo i pazienti che presentano una sintomatologia riconducibile ad una </a:t>
            </a:r>
            <a:r>
              <a:rPr lang="it-IT" sz="1800" b="1" strike="noStrike" spc="-1">
                <a:solidFill>
                  <a:srgbClr val="000000"/>
                </a:solidFill>
                <a:latin typeface="Arial"/>
                <a:ea typeface="DejaVu Sans"/>
              </a:rPr>
              <a:t>casistica selezionata all’interno di protocolli definiti e condivisi.</a:t>
            </a:r>
            <a:endParaRPr lang="it-IT" sz="1800" b="0" strike="noStrike" spc="-1">
              <a:latin typeface="Arial"/>
            </a:endParaRPr>
          </a:p>
        </p:txBody>
      </p:sp>
      <p:sp>
        <p:nvSpPr>
          <p:cNvPr id="178" name="Rettangolo 177"/>
          <p:cNvSpPr/>
          <p:nvPr/>
        </p:nvSpPr>
        <p:spPr>
          <a:xfrm>
            <a:off x="475920" y="3836880"/>
            <a:ext cx="3778560" cy="1833120"/>
          </a:xfrm>
          <a:prstGeom prst="rect">
            <a:avLst/>
          </a:prstGeom>
          <a:noFill/>
          <a:ln w="36000">
            <a:solidFill>
              <a:srgbClr val="FF0000"/>
            </a:solidFill>
            <a:round/>
          </a:ln>
        </p:spPr>
        <p:style>
          <a:lnRef idx="0">
            <a:scrgbClr r="0" g="0" b="0"/>
          </a:lnRef>
          <a:fillRef idx="0">
            <a:scrgbClr r="0" g="0" b="0"/>
          </a:fillRef>
          <a:effectRef idx="0">
            <a:scrgbClr r="0" g="0" b="0"/>
          </a:effectRef>
          <a:fontRef idx="minor"/>
        </p:style>
        <p:txBody>
          <a:bodyPr lIns="108000" tIns="63000" rIns="108000" bIns="63000" anchor="t">
            <a:noAutofit/>
          </a:bodyPr>
          <a:lstStyle/>
          <a:p>
            <a:pPr>
              <a:lnSpc>
                <a:spcPct val="100000"/>
              </a:lnSpc>
              <a:buNone/>
            </a:pPr>
            <a:r>
              <a:rPr lang="it-IT" sz="1800" b="0" strike="noStrike" spc="-1">
                <a:solidFill>
                  <a:srgbClr val="000000"/>
                </a:solidFill>
                <a:latin typeface="Arial"/>
                <a:ea typeface="DejaVu Sans"/>
              </a:rPr>
              <a:t>Il personale dell’ area “See &amp; Treat” è costituito dagli infermieri più esperti e che hanno ricevuto una </a:t>
            </a:r>
            <a:r>
              <a:rPr lang="it-IT" sz="1800" b="1" strike="noStrike" spc="-1">
                <a:solidFill>
                  <a:srgbClr val="000000"/>
                </a:solidFill>
                <a:latin typeface="Arial"/>
                <a:ea typeface="DejaVu Sans"/>
              </a:rPr>
              <a:t>formazione specifica e  acquisito competenze specifiche.</a:t>
            </a:r>
            <a:r>
              <a:rPr lang="it-IT" sz="1800" b="0" strike="noStrike" spc="-1">
                <a:solidFill>
                  <a:srgbClr val="000000"/>
                </a:solidFill>
                <a:latin typeface="Arial"/>
                <a:ea typeface="DejaVu Sans"/>
              </a:rPr>
              <a:t> </a:t>
            </a:r>
            <a:endParaRPr lang="it-IT" sz="1800" b="0" strike="noStrike" spc="-1">
              <a:latin typeface="Arial"/>
            </a:endParaRPr>
          </a:p>
        </p:txBody>
      </p:sp>
      <p:sp>
        <p:nvSpPr>
          <p:cNvPr id="179" name="Connettore diritto 178"/>
          <p:cNvSpPr/>
          <p:nvPr/>
        </p:nvSpPr>
        <p:spPr>
          <a:xfrm>
            <a:off x="9360000" y="2634840"/>
            <a:ext cx="360" cy="509400"/>
          </a:xfrm>
          <a:prstGeom prst="line">
            <a:avLst/>
          </a:prstGeom>
          <a:ln w="38160">
            <a:solidFill>
              <a:srgbClr val="C1D135"/>
            </a:solidFill>
            <a:round/>
            <a:tailEnd type="triangle" w="med" len="med"/>
          </a:ln>
        </p:spPr>
        <p:style>
          <a:lnRef idx="0">
            <a:scrgbClr r="0" g="0" b="0"/>
          </a:lnRef>
          <a:fillRef idx="0">
            <a:scrgbClr r="0" g="0" b="0"/>
          </a:fillRef>
          <a:effectRef idx="0">
            <a:scrgbClr r="0" g="0" b="0"/>
          </a:effectRef>
          <a:fontRef idx="minor"/>
        </p:style>
        <p:txBody>
          <a:bodyPr/>
          <a:lstStyle/>
          <a:p>
            <a:endParaRPr lang="it-IT"/>
          </a:p>
        </p:txBody>
      </p:sp>
      <p:pic>
        <p:nvPicPr>
          <p:cNvPr id="2" name="Immagine 1">
            <a:extLst>
              <a:ext uri="{FF2B5EF4-FFF2-40B4-BE49-F238E27FC236}">
                <a16:creationId xmlns:a16="http://schemas.microsoft.com/office/drawing/2014/main" id="{65072B20-7E56-05D0-0827-FCC2A1AE8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asellaDiTesto 17"/>
          <p:cNvSpPr/>
          <p:nvPr/>
        </p:nvSpPr>
        <p:spPr>
          <a:xfrm>
            <a:off x="627120" y="1725764"/>
            <a:ext cx="4857840" cy="2322720"/>
          </a:xfrm>
          <a:prstGeom prst="rect">
            <a:avLst/>
          </a:prstGeom>
          <a:noFill/>
          <a:ln w="108000">
            <a:solidFill>
              <a:srgbClr val="88D8E8"/>
            </a:solidFill>
            <a:round/>
          </a:ln>
        </p:spPr>
        <p:style>
          <a:lnRef idx="0">
            <a:scrgbClr r="0" g="0" b="0"/>
          </a:lnRef>
          <a:fillRef idx="0">
            <a:scrgbClr r="0" g="0" b="0"/>
          </a:fillRef>
          <a:effectRef idx="0">
            <a:scrgbClr r="0" g="0" b="0"/>
          </a:effectRef>
          <a:fontRef idx="minor"/>
        </p:style>
        <p:txBody>
          <a:bodyPr lIns="139320" tIns="94320" rIns="139320" bIns="94320" anchor="t">
            <a:spAutoFit/>
          </a:bodyPr>
          <a:lstStyle/>
          <a:p>
            <a:pPr algn="just">
              <a:lnSpc>
                <a:spcPct val="100000"/>
              </a:lnSpc>
              <a:buNone/>
            </a:pPr>
            <a:r>
              <a:rPr lang="it-IT" sz="2000" b="1" strike="noStrike" spc="-1" dirty="0">
                <a:solidFill>
                  <a:srgbClr val="000000"/>
                </a:solidFill>
                <a:latin typeface="Arial"/>
                <a:ea typeface="Microsoft YaHei"/>
              </a:rPr>
              <a:t>Il “See and </a:t>
            </a:r>
            <a:r>
              <a:rPr lang="it-IT" sz="2000" b="1" strike="noStrike" spc="-1" dirty="0" err="1">
                <a:solidFill>
                  <a:srgbClr val="000000"/>
                </a:solidFill>
                <a:latin typeface="Arial"/>
                <a:ea typeface="Microsoft YaHei"/>
              </a:rPr>
              <a:t>Treat</a:t>
            </a:r>
            <a:r>
              <a:rPr lang="it-IT" sz="2000" b="1" strike="noStrike" spc="-1" dirty="0">
                <a:solidFill>
                  <a:srgbClr val="000000"/>
                </a:solidFill>
                <a:latin typeface="Arial"/>
                <a:ea typeface="Microsoft YaHei"/>
              </a:rPr>
              <a:t>” è un modello di risposta assistenziale alle urgenze minori che ha avuto una rapidissima ed ampia diffusione nel Servizio Sanitario Nazionale Inglese e che risulta efficace soprattutto nel contenimento delle attese. </a:t>
            </a:r>
            <a:endParaRPr lang="it-IT" sz="2000" b="0" strike="noStrike" spc="-1" dirty="0">
              <a:latin typeface="Arial"/>
            </a:endParaRPr>
          </a:p>
        </p:txBody>
      </p:sp>
      <p:sp>
        <p:nvSpPr>
          <p:cNvPr id="2" name="CasellaDiTesto 10">
            <a:extLst>
              <a:ext uri="{FF2B5EF4-FFF2-40B4-BE49-F238E27FC236}">
                <a16:creationId xmlns:a16="http://schemas.microsoft.com/office/drawing/2014/main" id="{BD63AA5B-9E9B-53B5-D0A0-4356CD99484E}"/>
              </a:ext>
            </a:extLst>
          </p:cNvPr>
          <p:cNvSpPr/>
          <p:nvPr/>
        </p:nvSpPr>
        <p:spPr>
          <a:xfrm>
            <a:off x="6593840" y="2918312"/>
            <a:ext cx="5313680" cy="2960471"/>
          </a:xfrm>
          <a:prstGeom prst="rect">
            <a:avLst/>
          </a:prstGeom>
          <a:noFill/>
          <a:ln w="108000">
            <a:solidFill>
              <a:srgbClr val="88D8E8"/>
            </a:solidFill>
            <a:round/>
          </a:ln>
        </p:spPr>
        <p:style>
          <a:lnRef idx="0">
            <a:scrgbClr r="0" g="0" b="0"/>
          </a:lnRef>
          <a:fillRef idx="0">
            <a:scrgbClr r="0" g="0" b="0"/>
          </a:fillRef>
          <a:effectRef idx="0">
            <a:scrgbClr r="0" g="0" b="0"/>
          </a:effectRef>
          <a:fontRef idx="minor"/>
        </p:style>
        <p:txBody>
          <a:bodyPr wrap="square" lIns="139320" tIns="94320" rIns="139320" bIns="94320" anchor="t">
            <a:spAutoFit/>
          </a:bodyPr>
          <a:lstStyle/>
          <a:p>
            <a:pPr algn="just">
              <a:lnSpc>
                <a:spcPct val="100000"/>
              </a:lnSpc>
              <a:buNone/>
            </a:pPr>
            <a:r>
              <a:rPr lang="it-IT" sz="2000" b="1" strike="noStrike" spc="-1" dirty="0">
                <a:solidFill>
                  <a:srgbClr val="000000"/>
                </a:solidFill>
                <a:latin typeface="Arial"/>
                <a:ea typeface="Microsoft YaHei"/>
              </a:rPr>
              <a:t>L’introduzione del modello See &amp; </a:t>
            </a:r>
            <a:r>
              <a:rPr lang="it-IT" sz="2000" b="1" strike="noStrike" spc="-1" dirty="0" err="1">
                <a:solidFill>
                  <a:srgbClr val="000000"/>
                </a:solidFill>
                <a:latin typeface="Arial"/>
                <a:ea typeface="Microsoft YaHei"/>
              </a:rPr>
              <a:t>Treat</a:t>
            </a:r>
            <a:r>
              <a:rPr lang="it-IT" sz="2000" b="1" strike="noStrike" spc="-1" dirty="0">
                <a:solidFill>
                  <a:srgbClr val="000000"/>
                </a:solidFill>
                <a:latin typeface="Arial"/>
                <a:ea typeface="Microsoft YaHei"/>
              </a:rPr>
              <a:t> in Italia parte dalla Regione Toscana che propone un progetto di sperimentazione del modello S&amp;T in sei Pronto Soccorso della Regione con il quale si affida, ad un infermiere opportunamente formato e certificato, la possibilità di gestire una parte ben definita di problematiche minori.</a:t>
            </a:r>
            <a:endParaRPr lang="it-IT" sz="2000" b="0" strike="noStrike" spc="-1" dirty="0">
              <a:latin typeface="Arial"/>
            </a:endParaRPr>
          </a:p>
        </p:txBody>
      </p:sp>
      <p:pic>
        <p:nvPicPr>
          <p:cNvPr id="4" name="Immagine 3">
            <a:extLst>
              <a:ext uri="{FF2B5EF4-FFF2-40B4-BE49-F238E27FC236}">
                <a16:creationId xmlns:a16="http://schemas.microsoft.com/office/drawing/2014/main" id="{AF391096-D747-9876-8B9C-837F5D2C6F9E}"/>
              </a:ext>
            </a:extLst>
          </p:cNvPr>
          <p:cNvPicPr/>
          <p:nvPr/>
        </p:nvPicPr>
        <p:blipFill>
          <a:blip r:embed="rId2"/>
          <a:stretch/>
        </p:blipFill>
        <p:spPr>
          <a:xfrm>
            <a:off x="2013140" y="4469219"/>
            <a:ext cx="4082200" cy="1710968"/>
          </a:xfrm>
          <a:prstGeom prst="rect">
            <a:avLst/>
          </a:prstGeom>
          <a:ln w="0">
            <a:noFill/>
          </a:ln>
        </p:spPr>
      </p:pic>
      <p:pic>
        <p:nvPicPr>
          <p:cNvPr id="6" name="Immagine 5">
            <a:extLst>
              <a:ext uri="{FF2B5EF4-FFF2-40B4-BE49-F238E27FC236}">
                <a16:creationId xmlns:a16="http://schemas.microsoft.com/office/drawing/2014/main" id="{C1A934C8-BD93-4323-66C3-E245745A12A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0446274">
            <a:off x="6309851" y="1832877"/>
            <a:ext cx="2105225" cy="893368"/>
          </a:xfrm>
          <a:prstGeom prst="rect">
            <a:avLst/>
          </a:prstGeom>
        </p:spPr>
      </p:pic>
      <p:sp>
        <p:nvSpPr>
          <p:cNvPr id="3" name="CasellaDiTesto 19">
            <a:extLst>
              <a:ext uri="{FF2B5EF4-FFF2-40B4-BE49-F238E27FC236}">
                <a16:creationId xmlns:a16="http://schemas.microsoft.com/office/drawing/2014/main" id="{03D1603B-B28D-B50E-D63D-56DDCB4F168E}"/>
              </a:ext>
            </a:extLst>
          </p:cNvPr>
          <p:cNvSpPr/>
          <p:nvPr/>
        </p:nvSpPr>
        <p:spPr>
          <a:xfrm>
            <a:off x="6958240" y="2189880"/>
            <a:ext cx="4677840" cy="706432"/>
          </a:xfrm>
          <a:prstGeom prst="rect">
            <a:avLst/>
          </a:prstGeom>
          <a:gradFill rotWithShape="0">
            <a:gsLst>
              <a:gs pos="100000">
                <a:srgbClr val="88D8E8"/>
              </a:gs>
              <a:gs pos="100000">
                <a:srgbClr val="C1D135"/>
              </a:gs>
            </a:gsLst>
            <a:lin ang="5400000"/>
          </a:gradFill>
          <a:ln w="6480">
            <a:solidFill>
              <a:srgbClr val="88D8E8"/>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it-IT" sz="2000" b="1" strike="noStrike" spc="-1" dirty="0">
                <a:solidFill>
                  <a:srgbClr val="000000"/>
                </a:solidFill>
                <a:latin typeface="Arial"/>
                <a:ea typeface="DejaVu Sans"/>
              </a:rPr>
              <a:t>See &amp; </a:t>
            </a:r>
            <a:r>
              <a:rPr lang="it-IT" sz="2000" b="1" strike="noStrike" spc="-1" dirty="0" err="1">
                <a:solidFill>
                  <a:srgbClr val="000000"/>
                </a:solidFill>
                <a:latin typeface="Arial"/>
                <a:ea typeface="DejaVu Sans"/>
              </a:rPr>
              <a:t>Treat</a:t>
            </a:r>
            <a:r>
              <a:rPr lang="it-IT" sz="2000" b="1" strike="noStrike" spc="-1" dirty="0">
                <a:solidFill>
                  <a:srgbClr val="000000"/>
                </a:solidFill>
                <a:latin typeface="Arial"/>
                <a:ea typeface="DejaVu Sans"/>
              </a:rPr>
              <a:t> si diffonde in Toscana nel 2007</a:t>
            </a:r>
            <a:endParaRPr lang="it-IT" sz="2000" b="0" strike="noStrike" spc="-1" dirty="0">
              <a:latin typeface="Arial"/>
            </a:endParaRPr>
          </a:p>
        </p:txBody>
      </p:sp>
      <p:pic>
        <p:nvPicPr>
          <p:cNvPr id="9" name="Immagine 8">
            <a:extLst>
              <a:ext uri="{FF2B5EF4-FFF2-40B4-BE49-F238E27FC236}">
                <a16:creationId xmlns:a16="http://schemas.microsoft.com/office/drawing/2014/main" id="{48EC57A1-5A0E-745B-A98C-5FCB073BE72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9459291">
            <a:off x="189233" y="436970"/>
            <a:ext cx="1850377" cy="1040837"/>
          </a:xfrm>
          <a:prstGeom prst="rect">
            <a:avLst/>
          </a:prstGeom>
        </p:spPr>
      </p:pic>
      <p:sp>
        <p:nvSpPr>
          <p:cNvPr id="158" name="CasellaDiTesto 19"/>
          <p:cNvSpPr/>
          <p:nvPr/>
        </p:nvSpPr>
        <p:spPr>
          <a:xfrm>
            <a:off x="717120" y="990324"/>
            <a:ext cx="4677840" cy="699480"/>
          </a:xfrm>
          <a:prstGeom prst="rect">
            <a:avLst/>
          </a:prstGeom>
          <a:gradFill rotWithShape="0">
            <a:gsLst>
              <a:gs pos="100000">
                <a:srgbClr val="88D8E8"/>
              </a:gs>
              <a:gs pos="100000">
                <a:srgbClr val="C1D135"/>
              </a:gs>
            </a:gsLst>
            <a:lin ang="5400000"/>
          </a:gradFill>
          <a:ln w="6480">
            <a:solidFill>
              <a:srgbClr val="88D8E8"/>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it-IT" sz="2000" b="1" strike="noStrike" spc="-1" dirty="0">
                <a:solidFill>
                  <a:srgbClr val="000000"/>
                </a:solidFill>
                <a:latin typeface="Arial"/>
                <a:ea typeface="DejaVu Sans"/>
              </a:rPr>
              <a:t>See &amp; </a:t>
            </a:r>
            <a:r>
              <a:rPr lang="it-IT" sz="2000" b="1" strike="noStrike" spc="-1" dirty="0" err="1">
                <a:solidFill>
                  <a:srgbClr val="000000"/>
                </a:solidFill>
                <a:latin typeface="Arial"/>
                <a:ea typeface="DejaVu Sans"/>
              </a:rPr>
              <a:t>Treat</a:t>
            </a:r>
            <a:r>
              <a:rPr lang="it-IT" sz="2000" b="1" strike="noStrike" spc="-1" dirty="0">
                <a:solidFill>
                  <a:srgbClr val="000000"/>
                </a:solidFill>
                <a:latin typeface="Arial"/>
                <a:ea typeface="DejaVu Sans"/>
              </a:rPr>
              <a:t> nasce in Inghilterra nel 2002</a:t>
            </a:r>
            <a:endParaRPr lang="it-IT" sz="2000" b="0" strike="noStrike" spc="-1" dirty="0">
              <a:latin typeface="Arial"/>
            </a:endParaRPr>
          </a:p>
        </p:txBody>
      </p:sp>
      <p:pic>
        <p:nvPicPr>
          <p:cNvPr id="5" name="Immagine 4">
            <a:extLst>
              <a:ext uri="{FF2B5EF4-FFF2-40B4-BE49-F238E27FC236}">
                <a16:creationId xmlns:a16="http://schemas.microsoft.com/office/drawing/2014/main" id="{D1F554DC-E5F2-7CE1-5F41-BECB19212A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1742" y="219077"/>
            <a:ext cx="5676898" cy="58845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asellaDiTesto 11"/>
          <p:cNvSpPr/>
          <p:nvPr/>
        </p:nvSpPr>
        <p:spPr>
          <a:xfrm>
            <a:off x="382920" y="784266"/>
            <a:ext cx="7680414" cy="2860868"/>
          </a:xfrm>
          <a:prstGeom prst="rect">
            <a:avLst/>
          </a:prstGeom>
          <a:gradFill rotWithShape="0">
            <a:gsLst>
              <a:gs pos="100000">
                <a:srgbClr val="88D8E8"/>
              </a:gs>
              <a:gs pos="100000">
                <a:srgbClr val="C1D135"/>
              </a:gs>
            </a:gsLst>
            <a:lin ang="5400000"/>
          </a:gradFill>
          <a:ln w="6480">
            <a:solidFill>
              <a:srgbClr val="88D8E8"/>
            </a:solidFill>
            <a:round/>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it-IT" sz="2000" b="1" strike="noStrike" spc="-1" dirty="0">
                <a:solidFill>
                  <a:srgbClr val="000000"/>
                </a:solidFill>
                <a:latin typeface="Arial"/>
                <a:ea typeface="DejaVu Sans"/>
              </a:rPr>
              <a:t>See &amp; </a:t>
            </a:r>
            <a:r>
              <a:rPr lang="it-IT" sz="2000" b="1" strike="noStrike" spc="-1" dirty="0" err="1">
                <a:solidFill>
                  <a:srgbClr val="000000"/>
                </a:solidFill>
                <a:latin typeface="Arial"/>
                <a:ea typeface="DejaVu Sans"/>
              </a:rPr>
              <a:t>Treat</a:t>
            </a:r>
            <a:r>
              <a:rPr lang="it-IT" sz="2000" b="1" strike="noStrike" spc="-1" dirty="0">
                <a:solidFill>
                  <a:srgbClr val="000000"/>
                </a:solidFill>
                <a:latin typeface="Arial"/>
                <a:ea typeface="DejaVu Sans"/>
              </a:rPr>
              <a:t> in Emilia Romagna</a:t>
            </a:r>
            <a:endParaRPr lang="it-IT" sz="2000" b="0" strike="noStrike" spc="-1" dirty="0">
              <a:latin typeface="Arial"/>
            </a:endParaRPr>
          </a:p>
          <a:p>
            <a:pPr algn="ctr">
              <a:lnSpc>
                <a:spcPct val="100000"/>
              </a:lnSpc>
              <a:buNone/>
            </a:pPr>
            <a:r>
              <a:rPr lang="it-IT" sz="2000" b="1" strike="noStrike" spc="-1" dirty="0">
                <a:solidFill>
                  <a:srgbClr val="000000"/>
                </a:solidFill>
                <a:latin typeface="Arial"/>
                <a:ea typeface="DejaVu Sans"/>
              </a:rPr>
              <a:t>Avvio sperimentazione Ausl Ferrara </a:t>
            </a:r>
          </a:p>
          <a:p>
            <a:pPr algn="ctr">
              <a:lnSpc>
                <a:spcPct val="100000"/>
              </a:lnSpc>
              <a:buNone/>
            </a:pPr>
            <a:r>
              <a:rPr lang="it-IT" sz="2000" b="1" strike="noStrike" spc="-1" dirty="0">
                <a:solidFill>
                  <a:srgbClr val="000000"/>
                </a:solidFill>
                <a:latin typeface="Arial"/>
                <a:ea typeface="DejaVu Sans"/>
              </a:rPr>
              <a:t>su mandato della Regione</a:t>
            </a:r>
          </a:p>
          <a:p>
            <a:pPr algn="ctr">
              <a:lnSpc>
                <a:spcPct val="100000"/>
              </a:lnSpc>
              <a:buNone/>
            </a:pPr>
            <a:r>
              <a:rPr lang="it-IT" sz="2000" b="1" spc="-1" dirty="0">
                <a:solidFill>
                  <a:srgbClr val="000000"/>
                </a:solidFill>
                <a:latin typeface="Arial"/>
                <a:ea typeface="DejaVu Sans"/>
              </a:rPr>
              <a:t>19 dicembre 2022</a:t>
            </a:r>
          </a:p>
          <a:p>
            <a:pPr algn="ctr">
              <a:lnSpc>
                <a:spcPct val="100000"/>
              </a:lnSpc>
              <a:buNone/>
            </a:pPr>
            <a:r>
              <a:rPr lang="it-IT" sz="2000" b="1" strike="noStrike" spc="-1" dirty="0">
                <a:solidFill>
                  <a:srgbClr val="000000"/>
                </a:solidFill>
                <a:latin typeface="Arial"/>
                <a:ea typeface="DejaVu Sans"/>
              </a:rPr>
              <a:t>PRONTO SOCCORSO CENTO </a:t>
            </a:r>
            <a:r>
              <a:rPr lang="it-IT" sz="2000" b="1" spc="-1" dirty="0">
                <a:solidFill>
                  <a:srgbClr val="000000"/>
                </a:solidFill>
                <a:latin typeface="Arial"/>
                <a:ea typeface="DejaVu Sans"/>
              </a:rPr>
              <a:t>e PRONTO SOCCORSO DELTA</a:t>
            </a:r>
          </a:p>
          <a:p>
            <a:pPr algn="ctr">
              <a:lnSpc>
                <a:spcPct val="100000"/>
              </a:lnSpc>
              <a:buNone/>
            </a:pPr>
            <a:r>
              <a:rPr lang="it-IT" sz="2000" b="1" strike="noStrike" spc="-1" dirty="0">
                <a:solidFill>
                  <a:srgbClr val="000000"/>
                </a:solidFill>
                <a:latin typeface="Arial"/>
                <a:ea typeface="DejaVu Sans"/>
              </a:rPr>
              <a:t>31 </a:t>
            </a:r>
            <a:r>
              <a:rPr lang="it-IT" sz="2000" b="1" spc="-1" dirty="0">
                <a:solidFill>
                  <a:srgbClr val="000000"/>
                </a:solidFill>
                <a:latin typeface="Arial"/>
                <a:ea typeface="DejaVu Sans"/>
              </a:rPr>
              <a:t>luglio 2023</a:t>
            </a:r>
          </a:p>
          <a:p>
            <a:pPr algn="ctr">
              <a:lnSpc>
                <a:spcPct val="100000"/>
              </a:lnSpc>
              <a:buNone/>
            </a:pPr>
            <a:r>
              <a:rPr lang="it-IT" sz="2000" b="1" strike="noStrike" spc="-1" dirty="0">
                <a:solidFill>
                  <a:srgbClr val="000000"/>
                </a:solidFill>
                <a:latin typeface="Arial"/>
                <a:ea typeface="DejaVu Sans"/>
              </a:rPr>
              <a:t>PRONTO S</a:t>
            </a:r>
            <a:r>
              <a:rPr lang="it-IT" sz="2000" b="1" spc="-1" dirty="0">
                <a:solidFill>
                  <a:srgbClr val="000000"/>
                </a:solidFill>
                <a:latin typeface="Arial"/>
                <a:ea typeface="DejaVu Sans"/>
              </a:rPr>
              <a:t>OCCORSO DI CONA</a:t>
            </a:r>
          </a:p>
          <a:p>
            <a:pPr algn="ctr">
              <a:lnSpc>
                <a:spcPct val="100000"/>
              </a:lnSpc>
              <a:buNone/>
            </a:pPr>
            <a:r>
              <a:rPr lang="it-IT" sz="2000" b="1" strike="noStrike" spc="-1" dirty="0">
                <a:solidFill>
                  <a:srgbClr val="000000"/>
                </a:solidFill>
                <a:latin typeface="Arial"/>
                <a:ea typeface="DejaVu Sans"/>
              </a:rPr>
              <a:t>Ottobre 2023</a:t>
            </a:r>
          </a:p>
          <a:p>
            <a:pPr algn="ctr">
              <a:lnSpc>
                <a:spcPct val="100000"/>
              </a:lnSpc>
              <a:buNone/>
            </a:pPr>
            <a:r>
              <a:rPr lang="it-IT" sz="2000" b="1" spc="-1" dirty="0">
                <a:solidFill>
                  <a:srgbClr val="000000"/>
                </a:solidFill>
                <a:latin typeface="Arial"/>
                <a:ea typeface="DejaVu Sans"/>
              </a:rPr>
              <a:t>PRONTO SOCCORSO DI ARGENTA</a:t>
            </a:r>
            <a:endParaRPr lang="it-IT" sz="2000" b="0" strike="noStrike" spc="-1" dirty="0">
              <a:latin typeface="Arial"/>
            </a:endParaRPr>
          </a:p>
        </p:txBody>
      </p:sp>
      <p:pic>
        <p:nvPicPr>
          <p:cNvPr id="183" name="Picture 4" descr="Come si scrive la bibliografia: i nostri consigli per la tesi"/>
          <p:cNvPicPr/>
          <p:nvPr/>
        </p:nvPicPr>
        <p:blipFill>
          <a:blip r:embed="rId2"/>
          <a:stretch/>
        </p:blipFill>
        <p:spPr>
          <a:xfrm>
            <a:off x="8168400" y="542160"/>
            <a:ext cx="3169440" cy="1435680"/>
          </a:xfrm>
          <a:prstGeom prst="rect">
            <a:avLst/>
          </a:prstGeom>
          <a:ln w="0">
            <a:noFill/>
          </a:ln>
        </p:spPr>
      </p:pic>
      <p:pic>
        <p:nvPicPr>
          <p:cNvPr id="184" name="Picture 2" descr="Analisi contrastiva o benchmarking – cos'è e perché si fa? - SqualoMail"/>
          <p:cNvPicPr/>
          <p:nvPr/>
        </p:nvPicPr>
        <p:blipFill>
          <a:blip r:embed="rId3"/>
          <a:stretch/>
        </p:blipFill>
        <p:spPr>
          <a:xfrm>
            <a:off x="8820000" y="1620000"/>
            <a:ext cx="2989080" cy="1992600"/>
          </a:xfrm>
          <a:prstGeom prst="rect">
            <a:avLst/>
          </a:prstGeom>
          <a:ln w="0">
            <a:noFill/>
          </a:ln>
        </p:spPr>
      </p:pic>
      <p:sp>
        <p:nvSpPr>
          <p:cNvPr id="186" name="CasellaDiTesto 22"/>
          <p:cNvSpPr/>
          <p:nvPr/>
        </p:nvSpPr>
        <p:spPr>
          <a:xfrm>
            <a:off x="382920" y="4155365"/>
            <a:ext cx="11337840" cy="2308567"/>
          </a:xfrm>
          <a:prstGeom prst="rect">
            <a:avLst/>
          </a:prstGeom>
          <a:noFill/>
          <a:ln w="72000">
            <a:solidFill>
              <a:srgbClr val="88D8E8"/>
            </a:solidFill>
            <a:round/>
          </a:ln>
        </p:spPr>
        <p:style>
          <a:lnRef idx="0">
            <a:scrgbClr r="0" g="0" b="0"/>
          </a:lnRef>
          <a:fillRef idx="0">
            <a:scrgbClr r="0" g="0" b="0"/>
          </a:fillRef>
          <a:effectRef idx="0">
            <a:scrgbClr r="0" g="0" b="0"/>
          </a:effectRef>
          <a:fontRef idx="minor"/>
        </p:style>
        <p:txBody>
          <a:bodyPr lIns="121320" tIns="76320" rIns="121320" bIns="76320" anchor="t">
            <a:spAutoFit/>
          </a:bodyPr>
          <a:lstStyle/>
          <a:p>
            <a:pPr algn="just">
              <a:lnSpc>
                <a:spcPct val="100000"/>
              </a:lnSpc>
              <a:buNone/>
            </a:pPr>
            <a:r>
              <a:rPr lang="it-IT" sz="2000" b="1" strike="noStrike" spc="-1" dirty="0">
                <a:solidFill>
                  <a:srgbClr val="000000"/>
                </a:solidFill>
                <a:latin typeface="Arial"/>
                <a:ea typeface="Microsoft YaHei"/>
              </a:rPr>
              <a:t>Implementare il modello </a:t>
            </a:r>
            <a:r>
              <a:rPr lang="it-IT" sz="2000" b="1" strike="noStrike" spc="-1" dirty="0" err="1">
                <a:solidFill>
                  <a:srgbClr val="000000"/>
                </a:solidFill>
                <a:latin typeface="Arial"/>
                <a:ea typeface="Microsoft YaHei"/>
              </a:rPr>
              <a:t>see&amp;treat</a:t>
            </a:r>
            <a:r>
              <a:rPr lang="it-IT" sz="2000" b="1" strike="noStrike" spc="-1" dirty="0">
                <a:solidFill>
                  <a:srgbClr val="000000"/>
                </a:solidFill>
                <a:latin typeface="Arial"/>
                <a:ea typeface="Microsoft YaHei"/>
              </a:rPr>
              <a:t> presso i Pronto Soccorso dell’Azienda USL e dell’Azienda Ospedaliero-Universitaria attraverso un percorso formativo volto a garantire l’acquisizione di competenze nuove, che come emerge dalla letteratura risultano fondamentali per ricoprire tale ruolo. La  gestione dei pazienti che accedono al Pronto Soccorso con problemi di salute minori in un’area dedicata gestita da infermieri specificatamente formati consente di ridurre i tempi di attesa e il tempo di permanenza all’interno del pronto soccorso.</a:t>
            </a:r>
            <a:endParaRPr lang="it-IT" sz="2000" b="0" strike="noStrike" spc="-1" dirty="0">
              <a:latin typeface="Arial"/>
            </a:endParaRPr>
          </a:p>
        </p:txBody>
      </p:sp>
      <p:sp>
        <p:nvSpPr>
          <p:cNvPr id="187" name="CasellaDiTesto 25"/>
          <p:cNvSpPr/>
          <p:nvPr/>
        </p:nvSpPr>
        <p:spPr>
          <a:xfrm>
            <a:off x="2548966" y="3686703"/>
            <a:ext cx="4677840" cy="394560"/>
          </a:xfrm>
          <a:prstGeom prst="rect">
            <a:avLst/>
          </a:prstGeom>
          <a:gradFill rotWithShape="0">
            <a:gsLst>
              <a:gs pos="100000">
                <a:srgbClr val="88D8E8"/>
              </a:gs>
              <a:gs pos="100000">
                <a:srgbClr val="C1D135"/>
              </a:gs>
            </a:gsLst>
            <a:lin ang="5400000"/>
          </a:gradFill>
          <a:ln w="6480">
            <a:solidFill>
              <a:srgbClr val="88D8E8"/>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it-IT" sz="2000" b="1" strike="noStrike" spc="-1">
                <a:solidFill>
                  <a:srgbClr val="000000"/>
                </a:solidFill>
                <a:latin typeface="Arial"/>
                <a:ea typeface="DejaVu Sans"/>
              </a:rPr>
              <a:t>OBIETTIVO</a:t>
            </a:r>
            <a:endParaRPr lang="it-IT" sz="2000" b="0" strike="noStrike" spc="-1">
              <a:latin typeface="Arial"/>
            </a:endParaRPr>
          </a:p>
        </p:txBody>
      </p:sp>
      <p:pic>
        <p:nvPicPr>
          <p:cNvPr id="2" name="Immagine 1">
            <a:extLst>
              <a:ext uri="{FF2B5EF4-FFF2-40B4-BE49-F238E27FC236}">
                <a16:creationId xmlns:a16="http://schemas.microsoft.com/office/drawing/2014/main" id="{F26048AF-42F6-0E47-A637-60AD186D9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Immagine 201"/>
          <p:cNvPicPr/>
          <p:nvPr/>
        </p:nvPicPr>
        <p:blipFill>
          <a:blip r:embed="rId2"/>
          <a:stretch/>
        </p:blipFill>
        <p:spPr>
          <a:xfrm>
            <a:off x="819720" y="1440000"/>
            <a:ext cx="5092560" cy="4497840"/>
          </a:xfrm>
          <a:prstGeom prst="rect">
            <a:avLst/>
          </a:prstGeom>
          <a:ln w="0">
            <a:noFill/>
          </a:ln>
        </p:spPr>
      </p:pic>
      <p:sp>
        <p:nvSpPr>
          <p:cNvPr id="203" name="Rettangolo 202"/>
          <p:cNvSpPr/>
          <p:nvPr/>
        </p:nvSpPr>
        <p:spPr>
          <a:xfrm>
            <a:off x="373320" y="768240"/>
            <a:ext cx="10977840" cy="862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3600" b="1" spc="-1" dirty="0">
                <a:solidFill>
                  <a:schemeClr val="accent5">
                    <a:lumMod val="50000"/>
                  </a:schemeClr>
                </a:solidFill>
                <a:latin typeface="Century Gothic" panose="020B0502020202020204" pitchFamily="34" charset="0"/>
                <a:ea typeface="DejaVu Sans"/>
              </a:rPr>
              <a:t>V</a:t>
            </a:r>
            <a:r>
              <a:rPr lang="it-IT" sz="3600" b="1" strike="noStrike" spc="-1" dirty="0">
                <a:solidFill>
                  <a:schemeClr val="accent5">
                    <a:lumMod val="50000"/>
                  </a:schemeClr>
                </a:solidFill>
                <a:latin typeface="Century Gothic" panose="020B0502020202020204" pitchFamily="34" charset="0"/>
                <a:ea typeface="DejaVu Sans"/>
              </a:rPr>
              <a:t>alutazione della </a:t>
            </a:r>
            <a:r>
              <a:rPr lang="it-IT" sz="3600" b="1" strike="noStrike" spc="-1" dirty="0" err="1">
                <a:solidFill>
                  <a:schemeClr val="accent5">
                    <a:lumMod val="50000"/>
                  </a:schemeClr>
                </a:solidFill>
                <a:latin typeface="Century Gothic" panose="020B0502020202020204" pitchFamily="34" charset="0"/>
                <a:ea typeface="DejaVu Sans"/>
              </a:rPr>
              <a:t>fattibilita’</a:t>
            </a:r>
            <a:endParaRPr lang="it-IT" sz="3600" b="0" strike="noStrike" spc="-1" dirty="0">
              <a:solidFill>
                <a:schemeClr val="accent5">
                  <a:lumMod val="50000"/>
                </a:schemeClr>
              </a:solidFill>
              <a:latin typeface="Century Gothic" panose="020B0502020202020204" pitchFamily="34" charset="0"/>
            </a:endParaRPr>
          </a:p>
        </p:txBody>
      </p:sp>
      <p:sp>
        <p:nvSpPr>
          <p:cNvPr id="204" name="Rettangolo 203"/>
          <p:cNvSpPr/>
          <p:nvPr/>
        </p:nvSpPr>
        <p:spPr>
          <a:xfrm>
            <a:off x="6660000" y="1604240"/>
            <a:ext cx="4857840" cy="2416680"/>
          </a:xfrm>
          <a:prstGeom prst="rect">
            <a:avLst/>
          </a:prstGeom>
          <a:noFill/>
          <a:ln w="72000">
            <a:solidFill>
              <a:schemeClr val="accent5">
                <a:lumMod val="50000"/>
              </a:schemeClr>
            </a:solidFill>
            <a:round/>
          </a:ln>
        </p:spPr>
        <p:style>
          <a:lnRef idx="0">
            <a:scrgbClr r="0" g="0" b="0"/>
          </a:lnRef>
          <a:fillRef idx="0">
            <a:scrgbClr r="0" g="0" b="0"/>
          </a:fillRef>
          <a:effectRef idx="0">
            <a:scrgbClr r="0" g="0" b="0"/>
          </a:effectRef>
          <a:fontRef idx="minor"/>
        </p:style>
        <p:txBody>
          <a:bodyPr lIns="125640" tIns="80640" rIns="125640" bIns="80640" anchor="t">
            <a:noAutofit/>
          </a:bodyPr>
          <a:lstStyle/>
          <a:p>
            <a:pPr algn="ctr">
              <a:lnSpc>
                <a:spcPct val="100000"/>
              </a:lnSpc>
              <a:buNone/>
            </a:pPr>
            <a:r>
              <a:rPr lang="it-IT" sz="1600" b="1" strike="noStrike" spc="-1" dirty="0">
                <a:solidFill>
                  <a:srgbClr val="000000"/>
                </a:solidFill>
                <a:latin typeface="Century Gothic" panose="020B0502020202020204" pitchFamily="34" charset="0"/>
                <a:ea typeface="Microsoft YaHei"/>
              </a:rPr>
              <a:t>Il nuovo modello seppure è stato dimostrato essere efficace, come ogni cambiamento, può preoccupare e spaventare i professionisti. </a:t>
            </a:r>
            <a:endParaRPr lang="it-IT" sz="1600" b="0" strike="noStrike" spc="-1" dirty="0">
              <a:latin typeface="Century Gothic" panose="020B0502020202020204" pitchFamily="34" charset="0"/>
            </a:endParaRPr>
          </a:p>
          <a:p>
            <a:pPr algn="ctr">
              <a:lnSpc>
                <a:spcPct val="100000"/>
              </a:lnSpc>
              <a:buNone/>
            </a:pPr>
            <a:r>
              <a:rPr lang="it-IT" sz="1600" b="1" strike="noStrike" spc="-1" dirty="0">
                <a:solidFill>
                  <a:srgbClr val="000000"/>
                </a:solidFill>
                <a:latin typeface="Century Gothic" panose="020B0502020202020204" pitchFamily="34" charset="0"/>
                <a:ea typeface="Microsoft YaHei"/>
              </a:rPr>
              <a:t>Assenza di una delibera regionale a garanzia del percorso potrebbe rappresentare un problema in termini di timore rispetto alla definizione delle responsabilità e del confine tra le competenze proprie dell’infermiere e quelle del medico</a:t>
            </a:r>
            <a:endParaRPr lang="it-IT" sz="1600" b="0" strike="noStrike" spc="-1" dirty="0">
              <a:latin typeface="Century Gothic" panose="020B0502020202020204" pitchFamily="34" charset="0"/>
            </a:endParaRPr>
          </a:p>
          <a:p>
            <a:pPr algn="ctr">
              <a:lnSpc>
                <a:spcPct val="100000"/>
              </a:lnSpc>
              <a:buNone/>
            </a:pPr>
            <a:endParaRPr lang="it-IT" sz="1600" b="0" strike="noStrike" spc="-1" dirty="0">
              <a:latin typeface="Arial"/>
            </a:endParaRPr>
          </a:p>
        </p:txBody>
      </p:sp>
      <p:sp>
        <p:nvSpPr>
          <p:cNvPr id="205" name="Rettangolo 204"/>
          <p:cNvSpPr/>
          <p:nvPr/>
        </p:nvSpPr>
        <p:spPr>
          <a:xfrm>
            <a:off x="6660000" y="4748400"/>
            <a:ext cx="4857840" cy="1009440"/>
          </a:xfrm>
          <a:prstGeom prst="rect">
            <a:avLst/>
          </a:prstGeom>
          <a:noFill/>
          <a:ln w="72000">
            <a:solidFill>
              <a:schemeClr val="accent5">
                <a:lumMod val="50000"/>
              </a:schemeClr>
            </a:solidFill>
            <a:round/>
          </a:ln>
        </p:spPr>
        <p:style>
          <a:lnRef idx="0">
            <a:scrgbClr r="0" g="0" b="0"/>
          </a:lnRef>
          <a:fillRef idx="0">
            <a:scrgbClr r="0" g="0" b="0"/>
          </a:fillRef>
          <a:effectRef idx="0">
            <a:scrgbClr r="0" g="0" b="0"/>
          </a:effectRef>
          <a:fontRef idx="minor"/>
        </p:style>
        <p:txBody>
          <a:bodyPr lIns="125640" tIns="80640" rIns="125640" bIns="80640" anchor="t">
            <a:noAutofit/>
          </a:bodyPr>
          <a:lstStyle/>
          <a:p>
            <a:pPr algn="just">
              <a:lnSpc>
                <a:spcPct val="100000"/>
              </a:lnSpc>
              <a:buNone/>
            </a:pPr>
            <a:r>
              <a:rPr lang="it-IT" sz="2000" b="1" strike="noStrike" spc="-1" dirty="0">
                <a:solidFill>
                  <a:srgbClr val="000000"/>
                </a:solidFill>
                <a:latin typeface="Century Gothic" panose="020B0502020202020204" pitchFamily="34" charset="0"/>
                <a:ea typeface="Microsoft YaHei"/>
              </a:rPr>
              <a:t>Pianificazione di incontri dedicati alla condivisione del progetto con il personale di Pronto Soccorso.</a:t>
            </a:r>
            <a:endParaRPr lang="it-IT" sz="2000" b="0" strike="noStrike" spc="-1" dirty="0">
              <a:latin typeface="Century Gothic" panose="020B0502020202020204" pitchFamily="34" charset="0"/>
            </a:endParaRPr>
          </a:p>
        </p:txBody>
      </p:sp>
      <p:sp>
        <p:nvSpPr>
          <p:cNvPr id="206" name="Figura a mano libera: forma 205"/>
          <p:cNvSpPr/>
          <p:nvPr/>
        </p:nvSpPr>
        <p:spPr>
          <a:xfrm>
            <a:off x="8820000" y="4028400"/>
            <a:ext cx="357840" cy="717840"/>
          </a:xfrm>
          <a:custGeom>
            <a:avLst/>
            <a:gdLst/>
            <a:ahLst/>
            <a:cxnLst/>
            <a:rect l="l" t="t" r="r" b="b"/>
            <a:pathLst>
              <a:path w="21600" h="21600">
                <a:moveTo>
                  <a:pt x="5400" y="0"/>
                </a:moveTo>
                <a:lnTo>
                  <a:pt x="5400" y="16200"/>
                </a:lnTo>
                <a:lnTo>
                  <a:pt x="0" y="16200"/>
                </a:lnTo>
                <a:lnTo>
                  <a:pt x="10800" y="21600"/>
                </a:lnTo>
                <a:lnTo>
                  <a:pt x="21600" y="16200"/>
                </a:lnTo>
                <a:lnTo>
                  <a:pt x="16200" y="16200"/>
                </a:lnTo>
                <a:lnTo>
                  <a:pt x="16200" y="0"/>
                </a:lnTo>
                <a:close/>
              </a:path>
            </a:pathLst>
          </a:custGeom>
          <a:solidFill>
            <a:srgbClr val="002060"/>
          </a:solidFill>
          <a:ln w="0">
            <a:solidFill>
              <a:schemeClr val="accent5">
                <a:lumMod val="50000"/>
              </a:schemeClr>
            </a:solidFill>
          </a:ln>
        </p:spPr>
        <p:style>
          <a:lnRef idx="0">
            <a:scrgbClr r="0" g="0" b="0"/>
          </a:lnRef>
          <a:fillRef idx="0">
            <a:scrgbClr r="0" g="0" b="0"/>
          </a:fillRef>
          <a:effectRef idx="0">
            <a:scrgbClr r="0" g="0" b="0"/>
          </a:effectRef>
          <a:fontRef idx="minor"/>
        </p:style>
        <p:txBody>
          <a:bodyPr/>
          <a:lstStyle/>
          <a:p>
            <a:endParaRPr lang="it-IT"/>
          </a:p>
        </p:txBody>
      </p:sp>
      <p:pic>
        <p:nvPicPr>
          <p:cNvPr id="2" name="Immagine 1">
            <a:extLst>
              <a:ext uri="{FF2B5EF4-FFF2-40B4-BE49-F238E27FC236}">
                <a16:creationId xmlns:a16="http://schemas.microsoft.com/office/drawing/2014/main" id="{A5E3FBA3-31A4-BA81-9DBA-D0A14AD11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ttangolo 215"/>
          <p:cNvSpPr/>
          <p:nvPr/>
        </p:nvSpPr>
        <p:spPr>
          <a:xfrm>
            <a:off x="247260" y="318932"/>
            <a:ext cx="11697480" cy="862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3200" b="1" spc="-1" dirty="0">
                <a:solidFill>
                  <a:schemeClr val="accent5">
                    <a:lumMod val="50000"/>
                  </a:schemeClr>
                </a:solidFill>
                <a:latin typeface="Arial"/>
                <a:ea typeface="DejaVu Sans"/>
              </a:rPr>
              <a:t>I</a:t>
            </a:r>
            <a:r>
              <a:rPr lang="it-IT" sz="3200" b="1" strike="noStrike" spc="-1" dirty="0">
                <a:solidFill>
                  <a:schemeClr val="accent5">
                    <a:lumMod val="50000"/>
                  </a:schemeClr>
                </a:solidFill>
                <a:latin typeface="Arial"/>
                <a:ea typeface="DejaVu Sans"/>
              </a:rPr>
              <a:t>l progetto formativo</a:t>
            </a:r>
            <a:endParaRPr lang="it-IT" sz="3200" b="0" strike="noStrike" spc="-1" dirty="0">
              <a:solidFill>
                <a:schemeClr val="accent5">
                  <a:lumMod val="50000"/>
                </a:schemeClr>
              </a:solidFill>
              <a:latin typeface="Arial"/>
            </a:endParaRPr>
          </a:p>
        </p:txBody>
      </p:sp>
      <p:sp>
        <p:nvSpPr>
          <p:cNvPr id="219" name="Rettangolo 218"/>
          <p:cNvSpPr/>
          <p:nvPr/>
        </p:nvSpPr>
        <p:spPr>
          <a:xfrm>
            <a:off x="8673184" y="1154790"/>
            <a:ext cx="2993042" cy="1849136"/>
          </a:xfrm>
          <a:prstGeom prst="rect">
            <a:avLst/>
          </a:prstGeom>
          <a:noFill/>
          <a:ln w="72000">
            <a:solidFill>
              <a:schemeClr val="accent1">
                <a:lumMod val="75000"/>
              </a:schemeClr>
            </a:solidFill>
            <a:round/>
          </a:ln>
        </p:spPr>
        <p:style>
          <a:lnRef idx="0">
            <a:scrgbClr r="0" g="0" b="0"/>
          </a:lnRef>
          <a:fillRef idx="0">
            <a:scrgbClr r="0" g="0" b="0"/>
          </a:fillRef>
          <a:effectRef idx="0">
            <a:scrgbClr r="0" g="0" b="0"/>
          </a:effectRef>
          <a:fontRef idx="minor"/>
        </p:style>
        <p:txBody>
          <a:bodyPr lIns="125640" tIns="80640" rIns="125640" bIns="80640" anchor="t">
            <a:noAutofit/>
          </a:bodyPr>
          <a:lstStyle/>
          <a:p>
            <a:pPr algn="ctr">
              <a:lnSpc>
                <a:spcPct val="100000"/>
              </a:lnSpc>
              <a:buNone/>
            </a:pPr>
            <a:r>
              <a:rPr lang="it-IT" sz="2200" b="1" strike="noStrike" spc="-1" dirty="0">
                <a:solidFill>
                  <a:srgbClr val="000000"/>
                </a:solidFill>
                <a:latin typeface="Arial"/>
                <a:ea typeface="Microsoft YaHei"/>
              </a:rPr>
              <a:t>CORSO DI FORMAZIONE MODALITA’ BLENDED</a:t>
            </a:r>
            <a:endParaRPr lang="it-IT" sz="2200" b="0" strike="noStrike" spc="-1" dirty="0">
              <a:latin typeface="Arial"/>
            </a:endParaRPr>
          </a:p>
          <a:p>
            <a:pPr algn="ctr">
              <a:lnSpc>
                <a:spcPct val="100000"/>
              </a:lnSpc>
              <a:buNone/>
            </a:pPr>
            <a:r>
              <a:rPr lang="it-IT" sz="2200" b="1" strike="noStrike" spc="-1" dirty="0">
                <a:solidFill>
                  <a:srgbClr val="000000"/>
                </a:solidFill>
                <a:latin typeface="Arial"/>
                <a:ea typeface="Microsoft YaHei"/>
              </a:rPr>
              <a:t>120 ore</a:t>
            </a:r>
            <a:endParaRPr lang="it-IT" sz="2200" b="0" strike="noStrike" spc="-1" dirty="0">
              <a:latin typeface="Arial"/>
            </a:endParaRPr>
          </a:p>
        </p:txBody>
      </p:sp>
      <p:sp>
        <p:nvSpPr>
          <p:cNvPr id="222" name="Rettangolo 221"/>
          <p:cNvSpPr/>
          <p:nvPr/>
        </p:nvSpPr>
        <p:spPr>
          <a:xfrm>
            <a:off x="3127920" y="5686399"/>
            <a:ext cx="7194600" cy="878812"/>
          </a:xfrm>
          <a:prstGeom prst="rect">
            <a:avLst/>
          </a:prstGeom>
          <a:noFill/>
          <a:ln w="72000">
            <a:solidFill>
              <a:schemeClr val="accent5">
                <a:lumMod val="50000"/>
              </a:schemeClr>
            </a:solidFill>
            <a:round/>
          </a:ln>
        </p:spPr>
        <p:style>
          <a:lnRef idx="0">
            <a:scrgbClr r="0" g="0" b="0"/>
          </a:lnRef>
          <a:fillRef idx="0">
            <a:scrgbClr r="0" g="0" b="0"/>
          </a:fillRef>
          <a:effectRef idx="0">
            <a:scrgbClr r="0" g="0" b="0"/>
          </a:effectRef>
          <a:fontRef idx="minor"/>
        </p:style>
        <p:txBody>
          <a:bodyPr lIns="125640" tIns="80640" rIns="125640" bIns="80640" anchor="t">
            <a:noAutofit/>
          </a:bodyPr>
          <a:lstStyle/>
          <a:p>
            <a:pPr algn="ctr">
              <a:lnSpc>
                <a:spcPct val="100000"/>
              </a:lnSpc>
              <a:buNone/>
            </a:pPr>
            <a:r>
              <a:rPr lang="it-IT" sz="2200" b="1" strike="noStrike" spc="-1" dirty="0">
                <a:solidFill>
                  <a:srgbClr val="000000"/>
                </a:solidFill>
                <a:latin typeface="Arial"/>
                <a:ea typeface="Microsoft YaHei"/>
              </a:rPr>
              <a:t>CERTIFICAZIONE</a:t>
            </a:r>
            <a:endParaRPr lang="it-IT" sz="2200" b="0" strike="noStrike" spc="-1" dirty="0">
              <a:latin typeface="Arial"/>
            </a:endParaRPr>
          </a:p>
          <a:p>
            <a:pPr algn="ctr">
              <a:lnSpc>
                <a:spcPct val="150000"/>
              </a:lnSpc>
              <a:buNone/>
            </a:pPr>
            <a:r>
              <a:rPr lang="it-IT" sz="2200" b="1" i="1" strike="noStrike" spc="-1" dirty="0">
                <a:solidFill>
                  <a:srgbClr val="000000"/>
                </a:solidFill>
                <a:latin typeface="Arial"/>
                <a:ea typeface="Microsoft YaHei"/>
              </a:rPr>
              <a:t>Infermiere esperto in primo soccorso</a:t>
            </a:r>
          </a:p>
          <a:p>
            <a:pPr algn="ctr">
              <a:lnSpc>
                <a:spcPct val="150000"/>
              </a:lnSpc>
              <a:buNone/>
            </a:pPr>
            <a:endParaRPr lang="it-IT" sz="2200" b="0" strike="noStrike" spc="-1" dirty="0">
              <a:latin typeface="Arial"/>
            </a:endParaRPr>
          </a:p>
        </p:txBody>
      </p:sp>
      <p:graphicFrame>
        <p:nvGraphicFramePr>
          <p:cNvPr id="2" name="Tabella 7">
            <a:extLst>
              <a:ext uri="{FF2B5EF4-FFF2-40B4-BE49-F238E27FC236}">
                <a16:creationId xmlns:a16="http://schemas.microsoft.com/office/drawing/2014/main" id="{9815168C-56E5-F2D3-00A4-63D4F6674180}"/>
              </a:ext>
            </a:extLst>
          </p:cNvPr>
          <p:cNvGraphicFramePr>
            <a:graphicFrameLocks noGrp="1"/>
          </p:cNvGraphicFramePr>
          <p:nvPr>
            <p:extLst>
              <p:ext uri="{D42A27DB-BD31-4B8C-83A1-F6EECF244321}">
                <p14:modId xmlns:p14="http://schemas.microsoft.com/office/powerpoint/2010/main" val="821708146"/>
              </p:ext>
            </p:extLst>
          </p:nvPr>
        </p:nvGraphicFramePr>
        <p:xfrm>
          <a:off x="3952282" y="1171601"/>
          <a:ext cx="3850558" cy="1849136"/>
        </p:xfrm>
        <a:graphic>
          <a:graphicData uri="http://schemas.openxmlformats.org/drawingml/2006/table">
            <a:tbl>
              <a:tblPr firstRow="1" bandRow="1">
                <a:effectLst/>
                <a:tableStyleId>{5C22544A-7EE6-4342-B048-85BDC9FD1C3A}</a:tableStyleId>
              </a:tblPr>
              <a:tblGrid>
                <a:gridCol w="3238366">
                  <a:extLst>
                    <a:ext uri="{9D8B030D-6E8A-4147-A177-3AD203B41FA5}">
                      <a16:colId xmlns:a16="http://schemas.microsoft.com/office/drawing/2014/main" val="1165608705"/>
                    </a:ext>
                  </a:extLst>
                </a:gridCol>
                <a:gridCol w="612192">
                  <a:extLst>
                    <a:ext uri="{9D8B030D-6E8A-4147-A177-3AD203B41FA5}">
                      <a16:colId xmlns:a16="http://schemas.microsoft.com/office/drawing/2014/main" val="1988335409"/>
                    </a:ext>
                  </a:extLst>
                </a:gridCol>
              </a:tblGrid>
              <a:tr h="0">
                <a:tc>
                  <a:txBody>
                    <a:bodyPr/>
                    <a:lstStyle/>
                    <a:p>
                      <a:pPr lvl="0"/>
                      <a:r>
                        <a:rPr lang="it-IT" dirty="0"/>
                        <a:t>MODALITA’</a:t>
                      </a:r>
                    </a:p>
                  </a:txBody>
                  <a:tcPr/>
                </a:tc>
                <a:tc>
                  <a:txBody>
                    <a:bodyPr/>
                    <a:lstStyle/>
                    <a:p>
                      <a:pPr lvl="0"/>
                      <a:r>
                        <a:rPr lang="it-IT" dirty="0"/>
                        <a:t>Ore</a:t>
                      </a:r>
                    </a:p>
                  </a:txBody>
                  <a:tcPr/>
                </a:tc>
                <a:extLst>
                  <a:ext uri="{0D108BD9-81ED-4DB2-BD59-A6C34878D82A}">
                    <a16:rowId xmlns:a16="http://schemas.microsoft.com/office/drawing/2014/main" val="622867179"/>
                  </a:ext>
                </a:extLst>
              </a:tr>
              <a:tr h="370844">
                <a:tc>
                  <a:txBody>
                    <a:bodyPr/>
                    <a:lstStyle/>
                    <a:p>
                      <a:pPr lvl="0"/>
                      <a:r>
                        <a:rPr lang="it-IT" dirty="0" err="1"/>
                        <a:t>Fad</a:t>
                      </a:r>
                      <a:r>
                        <a:rPr lang="it-IT" dirty="0"/>
                        <a:t> Asincrona</a:t>
                      </a:r>
                    </a:p>
                  </a:txBody>
                  <a:tcPr/>
                </a:tc>
                <a:tc>
                  <a:txBody>
                    <a:bodyPr/>
                    <a:lstStyle/>
                    <a:p>
                      <a:pPr lvl="0"/>
                      <a:r>
                        <a:rPr lang="it-IT" dirty="0"/>
                        <a:t>48</a:t>
                      </a:r>
                    </a:p>
                  </a:txBody>
                  <a:tcPr/>
                </a:tc>
                <a:extLst>
                  <a:ext uri="{0D108BD9-81ED-4DB2-BD59-A6C34878D82A}">
                    <a16:rowId xmlns:a16="http://schemas.microsoft.com/office/drawing/2014/main" val="2031720912"/>
                  </a:ext>
                </a:extLst>
              </a:tr>
              <a:tr h="370844">
                <a:tc>
                  <a:txBody>
                    <a:bodyPr/>
                    <a:lstStyle/>
                    <a:p>
                      <a:pPr lvl="0"/>
                      <a:r>
                        <a:rPr lang="it-IT" dirty="0"/>
                        <a:t>Autoapprendimento</a:t>
                      </a:r>
                    </a:p>
                  </a:txBody>
                  <a:tcPr/>
                </a:tc>
                <a:tc>
                  <a:txBody>
                    <a:bodyPr/>
                    <a:lstStyle/>
                    <a:p>
                      <a:pPr lvl="0"/>
                      <a:r>
                        <a:rPr lang="it-IT" dirty="0"/>
                        <a:t>20</a:t>
                      </a:r>
                    </a:p>
                  </a:txBody>
                  <a:tcPr/>
                </a:tc>
                <a:extLst>
                  <a:ext uri="{0D108BD9-81ED-4DB2-BD59-A6C34878D82A}">
                    <a16:rowId xmlns:a16="http://schemas.microsoft.com/office/drawing/2014/main" val="1976624112"/>
                  </a:ext>
                </a:extLst>
              </a:tr>
              <a:tr h="370844">
                <a:tc>
                  <a:txBody>
                    <a:bodyPr/>
                    <a:lstStyle/>
                    <a:p>
                      <a:pPr lvl="0"/>
                      <a:r>
                        <a:rPr lang="it-IT"/>
                        <a:t>Tirocinio Ps Toscani</a:t>
                      </a:r>
                    </a:p>
                  </a:txBody>
                  <a:tcPr/>
                </a:tc>
                <a:tc>
                  <a:txBody>
                    <a:bodyPr/>
                    <a:lstStyle/>
                    <a:p>
                      <a:pPr lvl="0"/>
                      <a:r>
                        <a:rPr lang="it-IT"/>
                        <a:t>16</a:t>
                      </a:r>
                    </a:p>
                  </a:txBody>
                  <a:tcPr/>
                </a:tc>
                <a:extLst>
                  <a:ext uri="{0D108BD9-81ED-4DB2-BD59-A6C34878D82A}">
                    <a16:rowId xmlns:a16="http://schemas.microsoft.com/office/drawing/2014/main" val="4064510601"/>
                  </a:ext>
                </a:extLst>
              </a:tr>
              <a:tr h="370844">
                <a:tc>
                  <a:txBody>
                    <a:bodyPr/>
                    <a:lstStyle/>
                    <a:p>
                      <a:pPr lvl="0"/>
                      <a:r>
                        <a:rPr lang="it-IT" dirty="0"/>
                        <a:t>Formazione sul campo</a:t>
                      </a:r>
                    </a:p>
                  </a:txBody>
                  <a:tcPr/>
                </a:tc>
                <a:tc>
                  <a:txBody>
                    <a:bodyPr/>
                    <a:lstStyle/>
                    <a:p>
                      <a:pPr lvl="0"/>
                      <a:r>
                        <a:rPr lang="it-IT" dirty="0"/>
                        <a:t>40</a:t>
                      </a:r>
                    </a:p>
                  </a:txBody>
                  <a:tcPr/>
                </a:tc>
                <a:extLst>
                  <a:ext uri="{0D108BD9-81ED-4DB2-BD59-A6C34878D82A}">
                    <a16:rowId xmlns:a16="http://schemas.microsoft.com/office/drawing/2014/main" val="2791055183"/>
                  </a:ext>
                </a:extLst>
              </a:tr>
            </a:tbl>
          </a:graphicData>
        </a:graphic>
      </p:graphicFrame>
      <p:graphicFrame>
        <p:nvGraphicFramePr>
          <p:cNvPr id="4" name="Tabella 3">
            <a:extLst>
              <a:ext uri="{FF2B5EF4-FFF2-40B4-BE49-F238E27FC236}">
                <a16:creationId xmlns:a16="http://schemas.microsoft.com/office/drawing/2014/main" id="{B230E31A-0E09-C5E0-E910-0A9350FF766D}"/>
              </a:ext>
            </a:extLst>
          </p:cNvPr>
          <p:cNvGraphicFramePr>
            <a:graphicFrameLocks noGrp="1"/>
          </p:cNvGraphicFramePr>
          <p:nvPr>
            <p:extLst>
              <p:ext uri="{D42A27DB-BD31-4B8C-83A1-F6EECF244321}">
                <p14:modId xmlns:p14="http://schemas.microsoft.com/office/powerpoint/2010/main" val="1638602553"/>
              </p:ext>
            </p:extLst>
          </p:nvPr>
        </p:nvGraphicFramePr>
        <p:xfrm>
          <a:off x="3869705" y="3266466"/>
          <a:ext cx="4803479" cy="2174204"/>
        </p:xfrm>
        <a:graphic>
          <a:graphicData uri="http://schemas.openxmlformats.org/drawingml/2006/table">
            <a:tbl>
              <a:tblPr firstRow="1" bandRow="1">
                <a:tableStyleId>{5C22544A-7EE6-4342-B048-85BDC9FD1C3A}</a:tableStyleId>
              </a:tblPr>
              <a:tblGrid>
                <a:gridCol w="1093430">
                  <a:extLst>
                    <a:ext uri="{9D8B030D-6E8A-4147-A177-3AD203B41FA5}">
                      <a16:colId xmlns:a16="http://schemas.microsoft.com/office/drawing/2014/main" val="1203149456"/>
                    </a:ext>
                  </a:extLst>
                </a:gridCol>
                <a:gridCol w="2198368">
                  <a:extLst>
                    <a:ext uri="{9D8B030D-6E8A-4147-A177-3AD203B41FA5}">
                      <a16:colId xmlns:a16="http://schemas.microsoft.com/office/drawing/2014/main" val="659854924"/>
                    </a:ext>
                  </a:extLst>
                </a:gridCol>
                <a:gridCol w="1511681">
                  <a:extLst>
                    <a:ext uri="{9D8B030D-6E8A-4147-A177-3AD203B41FA5}">
                      <a16:colId xmlns:a16="http://schemas.microsoft.com/office/drawing/2014/main" val="1299749839"/>
                    </a:ext>
                  </a:extLst>
                </a:gridCol>
              </a:tblGrid>
              <a:tr h="940819">
                <a:tc>
                  <a:txBody>
                    <a:bodyPr/>
                    <a:lstStyle/>
                    <a:p>
                      <a:r>
                        <a:rPr lang="it-IT" dirty="0"/>
                        <a:t>MODULI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TIPOLOGIA FORMATIVA</a:t>
                      </a:r>
                    </a:p>
                    <a:p>
                      <a:endParaRPr lang="it-IT" dirty="0"/>
                    </a:p>
                  </a:txBody>
                  <a:tcPr/>
                </a:tc>
                <a:tc>
                  <a:txBody>
                    <a:bodyPr/>
                    <a:lstStyle/>
                    <a:p>
                      <a:r>
                        <a:rPr lang="it-IT" dirty="0"/>
                        <a:t>DURATA IN ORE</a:t>
                      </a:r>
                    </a:p>
                  </a:txBody>
                  <a:tcPr/>
                </a:tc>
                <a:extLst>
                  <a:ext uri="{0D108BD9-81ED-4DB2-BD59-A6C34878D82A}">
                    <a16:rowId xmlns:a16="http://schemas.microsoft.com/office/drawing/2014/main" val="384176413"/>
                  </a:ext>
                </a:extLst>
              </a:tr>
              <a:tr h="393516">
                <a:tc>
                  <a:txBody>
                    <a:bodyPr/>
                    <a:lstStyle/>
                    <a:p>
                      <a:pPr algn="ctr" fontAlgn="b"/>
                      <a:r>
                        <a:rPr lang="it-IT" sz="1600" b="1" i="0" u="none" strike="noStrike" dirty="0">
                          <a:solidFill>
                            <a:srgbClr val="000000"/>
                          </a:solidFill>
                          <a:effectLst/>
                          <a:latin typeface="Calibri" panose="020F0502020204030204" pitchFamily="34" charset="0"/>
                        </a:rPr>
                        <a:t>Modulo1</a:t>
                      </a:r>
                    </a:p>
                  </a:txBody>
                  <a:tcPr marL="9525" marR="9525" marT="9525" marB="0" anchor="b"/>
                </a:tc>
                <a:tc>
                  <a:txBody>
                    <a:bodyPr/>
                    <a:lstStyle/>
                    <a:p>
                      <a:pPr algn="ctr" fontAlgn="b"/>
                      <a:r>
                        <a:rPr lang="it-IT" sz="1600" b="1" i="0" u="none" strike="noStrike" dirty="0">
                          <a:solidFill>
                            <a:srgbClr val="000000"/>
                          </a:solidFill>
                          <a:effectLst/>
                          <a:latin typeface="Calibri" panose="020F0502020204030204" pitchFamily="34" charset="0"/>
                        </a:rPr>
                        <a:t>FAD Asincrona e FSC</a:t>
                      </a:r>
                    </a:p>
                  </a:txBody>
                  <a:tcPr marL="9525" marR="9525" marT="9525" marB="0" anchor="b"/>
                </a:tc>
                <a:tc>
                  <a:txBody>
                    <a:bodyPr/>
                    <a:lstStyle/>
                    <a:p>
                      <a:pPr algn="ctr" fontAlgn="b"/>
                      <a:r>
                        <a:rPr lang="it-IT" sz="1600" b="1" i="0" u="none" strike="noStrike" dirty="0">
                          <a:solidFill>
                            <a:srgbClr val="000000"/>
                          </a:solidFill>
                          <a:effectLst/>
                          <a:latin typeface="Calibri" panose="020F0502020204030204" pitchFamily="34" charset="0"/>
                        </a:rPr>
                        <a:t>48 ore</a:t>
                      </a:r>
                    </a:p>
                  </a:txBody>
                  <a:tcPr marL="9525" marR="9525" marT="9525" marB="0" anchor="b"/>
                </a:tc>
                <a:extLst>
                  <a:ext uri="{0D108BD9-81ED-4DB2-BD59-A6C34878D82A}">
                    <a16:rowId xmlns:a16="http://schemas.microsoft.com/office/drawing/2014/main" val="2624348218"/>
                  </a:ext>
                </a:extLst>
              </a:tr>
              <a:tr h="586504">
                <a:tc>
                  <a:txBody>
                    <a:bodyPr/>
                    <a:lstStyle/>
                    <a:p>
                      <a:pPr algn="ctr" fontAlgn="b"/>
                      <a:r>
                        <a:rPr lang="it-IT" sz="1600" b="1" i="0" u="none" strike="noStrike" dirty="0">
                          <a:solidFill>
                            <a:srgbClr val="000000"/>
                          </a:solidFill>
                          <a:effectLst/>
                          <a:latin typeface="Calibri" panose="020F0502020204030204" pitchFamily="34" charset="0"/>
                        </a:rPr>
                        <a:t>Modulo 2</a:t>
                      </a:r>
                    </a:p>
                  </a:txBody>
                  <a:tcPr marL="9525" marR="9525" marT="9525" marB="0" anchor="b"/>
                </a:tc>
                <a:tc>
                  <a:txBody>
                    <a:bodyPr/>
                    <a:lstStyle/>
                    <a:p>
                      <a:pPr algn="ctr" fontAlgn="b"/>
                      <a:r>
                        <a:rPr lang="it-IT" sz="1600" b="1" i="0" u="none" strike="noStrike" dirty="0">
                          <a:solidFill>
                            <a:srgbClr val="000000"/>
                          </a:solidFill>
                          <a:effectLst/>
                          <a:latin typeface="Calibri" panose="020F0502020204030204" pitchFamily="34" charset="0"/>
                        </a:rPr>
                        <a:t>FSC Tirocinio osservativo PS</a:t>
                      </a:r>
                      <a:r>
                        <a:rPr lang="it-IT" sz="1600" b="1" i="0" u="none" strike="noStrike" baseline="0" dirty="0">
                          <a:solidFill>
                            <a:srgbClr val="000000"/>
                          </a:solidFill>
                          <a:effectLst/>
                          <a:latin typeface="Calibri" panose="020F0502020204030204" pitchFamily="34" charset="0"/>
                        </a:rPr>
                        <a:t> Delta e PS Cento</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i="0" u="none" strike="noStrike" dirty="0">
                          <a:solidFill>
                            <a:srgbClr val="000000"/>
                          </a:solidFill>
                          <a:effectLst/>
                          <a:latin typeface="Calibri" panose="020F0502020204030204" pitchFamily="34" charset="0"/>
                        </a:rPr>
                        <a:t>16 ore</a:t>
                      </a:r>
                    </a:p>
                  </a:txBody>
                  <a:tcPr marL="9525" marR="9525" marT="9525" marB="0" anchor="b"/>
                </a:tc>
                <a:extLst>
                  <a:ext uri="{0D108BD9-81ED-4DB2-BD59-A6C34878D82A}">
                    <a16:rowId xmlns:a16="http://schemas.microsoft.com/office/drawing/2014/main" val="841573849"/>
                  </a:ext>
                </a:extLst>
              </a:tr>
              <a:tr h="200527">
                <a:tc>
                  <a:txBody>
                    <a:bodyPr/>
                    <a:lstStyle/>
                    <a:p>
                      <a:pPr algn="ctr" fontAlgn="b"/>
                      <a:r>
                        <a:rPr lang="it-IT" sz="1600" b="1" i="0" u="none" strike="noStrike" dirty="0">
                          <a:solidFill>
                            <a:srgbClr val="000000"/>
                          </a:solidFill>
                          <a:effectLst/>
                          <a:latin typeface="Calibri" panose="020F0502020204030204" pitchFamily="34" charset="0"/>
                        </a:rPr>
                        <a:t>Modulo 3</a:t>
                      </a:r>
                    </a:p>
                  </a:txBody>
                  <a:tcPr marL="9525" marR="9525" marT="9525" marB="0" anchor="b"/>
                </a:tc>
                <a:tc>
                  <a:txBody>
                    <a:bodyPr/>
                    <a:lstStyle/>
                    <a:p>
                      <a:pPr algn="ctr" fontAlgn="b"/>
                      <a:r>
                        <a:rPr lang="it-IT" sz="1600" b="1" i="0" u="none" strike="noStrike" dirty="0">
                          <a:solidFill>
                            <a:srgbClr val="000000"/>
                          </a:solidFill>
                          <a:effectLst/>
                          <a:latin typeface="Calibri" panose="020F0502020204030204" pitchFamily="34" charset="0"/>
                        </a:rPr>
                        <a:t>Affiancamento </a:t>
                      </a:r>
                    </a:p>
                  </a:txBody>
                  <a:tcPr marL="9525" marR="9525" marT="9525" marB="0" anchor="b"/>
                </a:tc>
                <a:tc>
                  <a:txBody>
                    <a:bodyPr/>
                    <a:lstStyle/>
                    <a:p>
                      <a:pPr algn="ctr" fontAlgn="b"/>
                      <a:r>
                        <a:rPr lang="it-IT" sz="1600" b="1" i="0" u="none" strike="noStrike" dirty="0">
                          <a:solidFill>
                            <a:srgbClr val="000000"/>
                          </a:solidFill>
                          <a:effectLst/>
                          <a:latin typeface="Calibri" panose="020F0502020204030204" pitchFamily="34" charset="0"/>
                        </a:rPr>
                        <a:t>56 ore</a:t>
                      </a:r>
                    </a:p>
                  </a:txBody>
                  <a:tcPr marL="9525" marR="9525" marT="9525" marB="0" anchor="b"/>
                </a:tc>
                <a:extLst>
                  <a:ext uri="{0D108BD9-81ED-4DB2-BD59-A6C34878D82A}">
                    <a16:rowId xmlns:a16="http://schemas.microsoft.com/office/drawing/2014/main" val="2431876856"/>
                  </a:ext>
                </a:extLst>
              </a:tr>
            </a:tbl>
          </a:graphicData>
        </a:graphic>
      </p:graphicFrame>
      <p:sp>
        <p:nvSpPr>
          <p:cNvPr id="5" name="Rettangolo 4">
            <a:extLst>
              <a:ext uri="{FF2B5EF4-FFF2-40B4-BE49-F238E27FC236}">
                <a16:creationId xmlns:a16="http://schemas.microsoft.com/office/drawing/2014/main" id="{7E9501A9-B548-2B38-2F1E-97B8898D48AC}"/>
              </a:ext>
            </a:extLst>
          </p:cNvPr>
          <p:cNvSpPr/>
          <p:nvPr/>
        </p:nvSpPr>
        <p:spPr>
          <a:xfrm>
            <a:off x="389890" y="1700272"/>
            <a:ext cx="2993042" cy="858996"/>
          </a:xfrm>
          <a:prstGeom prst="rect">
            <a:avLst/>
          </a:prstGeom>
          <a:noFill/>
          <a:ln w="72000">
            <a:solidFill>
              <a:schemeClr val="accent1">
                <a:lumMod val="75000"/>
              </a:schemeClr>
            </a:solidFill>
            <a:round/>
          </a:ln>
        </p:spPr>
        <p:style>
          <a:lnRef idx="0">
            <a:scrgbClr r="0" g="0" b="0"/>
          </a:lnRef>
          <a:fillRef idx="0">
            <a:scrgbClr r="0" g="0" b="0"/>
          </a:fillRef>
          <a:effectRef idx="0">
            <a:scrgbClr r="0" g="0" b="0"/>
          </a:effectRef>
          <a:fontRef idx="minor"/>
        </p:style>
        <p:txBody>
          <a:bodyPr lIns="125640" tIns="80640" rIns="125640" bIns="80640" anchor="t">
            <a:noAutofit/>
          </a:bodyPr>
          <a:lstStyle/>
          <a:p>
            <a:pPr algn="ctr">
              <a:lnSpc>
                <a:spcPct val="100000"/>
              </a:lnSpc>
              <a:buNone/>
            </a:pPr>
            <a:r>
              <a:rPr lang="it-IT" b="1" spc="-1" dirty="0">
                <a:latin typeface="Arial"/>
              </a:rPr>
              <a:t>1° FASE: PS CENTO, </a:t>
            </a:r>
          </a:p>
          <a:p>
            <a:pPr algn="ctr">
              <a:lnSpc>
                <a:spcPct val="100000"/>
              </a:lnSpc>
              <a:buNone/>
            </a:pPr>
            <a:r>
              <a:rPr lang="it-IT" b="1" spc="-1" dirty="0">
                <a:latin typeface="Arial"/>
              </a:rPr>
              <a:t>PS DELTA, PS CONA</a:t>
            </a:r>
            <a:endParaRPr lang="it-IT" b="1" strike="noStrike" spc="-1" dirty="0">
              <a:latin typeface="Arial"/>
            </a:endParaRPr>
          </a:p>
        </p:txBody>
      </p:sp>
      <p:sp>
        <p:nvSpPr>
          <p:cNvPr id="6" name="Rettangolo 5">
            <a:extLst>
              <a:ext uri="{FF2B5EF4-FFF2-40B4-BE49-F238E27FC236}">
                <a16:creationId xmlns:a16="http://schemas.microsoft.com/office/drawing/2014/main" id="{B9E3D955-603D-AFAB-3DAF-B2322B9B044A}"/>
              </a:ext>
            </a:extLst>
          </p:cNvPr>
          <p:cNvSpPr/>
          <p:nvPr/>
        </p:nvSpPr>
        <p:spPr>
          <a:xfrm>
            <a:off x="389890" y="3802876"/>
            <a:ext cx="3128928" cy="991714"/>
          </a:xfrm>
          <a:prstGeom prst="rect">
            <a:avLst/>
          </a:prstGeom>
          <a:noFill/>
          <a:ln w="72000">
            <a:solidFill>
              <a:schemeClr val="accent1">
                <a:lumMod val="75000"/>
              </a:schemeClr>
            </a:solidFill>
            <a:round/>
          </a:ln>
        </p:spPr>
        <p:style>
          <a:lnRef idx="0">
            <a:scrgbClr r="0" g="0" b="0"/>
          </a:lnRef>
          <a:fillRef idx="0">
            <a:scrgbClr r="0" g="0" b="0"/>
          </a:fillRef>
          <a:effectRef idx="0">
            <a:scrgbClr r="0" g="0" b="0"/>
          </a:effectRef>
          <a:fontRef idx="minor"/>
        </p:style>
        <p:txBody>
          <a:bodyPr lIns="125640" tIns="80640" rIns="125640" bIns="80640" anchor="t">
            <a:noAutofit/>
          </a:bodyPr>
          <a:lstStyle/>
          <a:p>
            <a:pPr algn="ctr">
              <a:lnSpc>
                <a:spcPct val="100000"/>
              </a:lnSpc>
              <a:buNone/>
            </a:pPr>
            <a:r>
              <a:rPr lang="it-IT" b="1" spc="-1" dirty="0">
                <a:latin typeface="Arial"/>
              </a:rPr>
              <a:t>2° FASE: PS ARGENTA E I SUCCESSIVI INFERMIERI DI TUTTI I PS</a:t>
            </a:r>
            <a:endParaRPr lang="it-IT" b="1" strike="noStrike" spc="-1" dirty="0">
              <a:latin typeface="Arial"/>
            </a:endParaRPr>
          </a:p>
        </p:txBody>
      </p:sp>
      <p:pic>
        <p:nvPicPr>
          <p:cNvPr id="3" name="Immagine 2">
            <a:extLst>
              <a:ext uri="{FF2B5EF4-FFF2-40B4-BE49-F238E27FC236}">
                <a16:creationId xmlns:a16="http://schemas.microsoft.com/office/drawing/2014/main" id="{3F1C1896-478A-8ECB-2FC7-3FE155754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2" y="195807"/>
            <a:ext cx="3850558" cy="3991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90757" y="1589382"/>
            <a:ext cx="1640264" cy="646331"/>
          </a:xfrm>
          <a:prstGeom prst="rect">
            <a:avLst/>
          </a:prstGeom>
          <a:solidFill>
            <a:schemeClr val="accent5">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it-IT" b="1" dirty="0">
                <a:solidFill>
                  <a:schemeClr val="tx1"/>
                </a:solidFill>
              </a:rPr>
              <a:t>1° MODULO 48 ore</a:t>
            </a:r>
          </a:p>
        </p:txBody>
      </p:sp>
      <p:sp>
        <p:nvSpPr>
          <p:cNvPr id="3" name="CasellaDiTesto 2"/>
          <p:cNvSpPr txBox="1"/>
          <p:nvPr/>
        </p:nvSpPr>
        <p:spPr>
          <a:xfrm>
            <a:off x="205742" y="2497323"/>
            <a:ext cx="2841437" cy="4185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IT" sz="1400" b="1" u="sng" dirty="0"/>
              <a:t>OBIETTIVO: </a:t>
            </a:r>
            <a:r>
              <a:rPr lang="it-IT" sz="1400" b="1" dirty="0"/>
              <a:t>Diagnosticare e trattare la casistica selezionata per S&amp;T utilizzando le evidenze e la ricerca per la pratica clinica. Identificare le strategie chiave che facilitano le relazioni, la comunicazione verbale e scritta nelle organizzazioni sanitarie, riconoscere i propri punti di forza e identificare le aree di possibile potenziamento. Conoscere la normativa della responsabilità professionale, in particolare nel nuovo ruolo,</a:t>
            </a:r>
          </a:p>
          <a:p>
            <a:r>
              <a:rPr lang="it-IT" sz="1400" b="1" dirty="0"/>
              <a:t>strumenti di misura e di verifica e gli strumenti informativi e informatici a disposizione</a:t>
            </a:r>
          </a:p>
        </p:txBody>
      </p:sp>
      <p:sp>
        <p:nvSpPr>
          <p:cNvPr id="4" name="CasellaDiTesto 3"/>
          <p:cNvSpPr txBox="1"/>
          <p:nvPr/>
        </p:nvSpPr>
        <p:spPr>
          <a:xfrm>
            <a:off x="3503336" y="1912548"/>
            <a:ext cx="8418013" cy="584775"/>
          </a:xfrm>
          <a:prstGeom prst="rect">
            <a:avLst/>
          </a:prstGeom>
          <a:noFill/>
        </p:spPr>
        <p:txBody>
          <a:bodyPr wrap="square" rtlCol="0">
            <a:spAutoFit/>
          </a:bodyPr>
          <a:lstStyle/>
          <a:p>
            <a:pPr marL="285750" indent="-285750">
              <a:buFontTx/>
              <a:buChar char="-"/>
            </a:pPr>
            <a:r>
              <a:rPr lang="it-IT" sz="1600" b="1" dirty="0"/>
              <a:t>8 ore  FAD asincrona sulle evidenza e la ricerca nella pratica clinica</a:t>
            </a:r>
          </a:p>
          <a:p>
            <a:endParaRPr lang="it-IT" sz="1600" b="1" u="sng" dirty="0">
              <a:solidFill>
                <a:schemeClr val="accent3">
                  <a:lumMod val="60000"/>
                  <a:lumOff val="40000"/>
                </a:schemeClr>
              </a:solidFill>
            </a:endParaRPr>
          </a:p>
        </p:txBody>
      </p:sp>
      <p:sp>
        <p:nvSpPr>
          <p:cNvPr id="8" name="CasellaDiTesto 7"/>
          <p:cNvSpPr txBox="1"/>
          <p:nvPr/>
        </p:nvSpPr>
        <p:spPr>
          <a:xfrm>
            <a:off x="3503336" y="2375758"/>
            <a:ext cx="8697184" cy="4031873"/>
          </a:xfrm>
          <a:prstGeom prst="rect">
            <a:avLst/>
          </a:prstGeom>
          <a:noFill/>
        </p:spPr>
        <p:txBody>
          <a:bodyPr wrap="square" rtlCol="0">
            <a:spAutoFit/>
          </a:bodyPr>
          <a:lstStyle/>
          <a:p>
            <a:pPr marL="285750" indent="-285750">
              <a:buFontTx/>
              <a:buChar char="-"/>
            </a:pPr>
            <a:r>
              <a:rPr lang="it-IT" sz="1600" b="1" dirty="0"/>
              <a:t>8 ore il processo comunicativo di base (Il processo comunicativo e le sue variabili, Comunicare contenuti e comunicare il tipo di relazione, La comunicazione verbale e scritta nelle organizzazioni sanitarie, la comunicazione tra professioni e con gli utenti, Gli errori comunicativi e le conseguenze da affrontare</a:t>
            </a:r>
          </a:p>
          <a:p>
            <a:pPr marL="285750" indent="-285750">
              <a:buFontTx/>
              <a:buChar char="-"/>
            </a:pPr>
            <a:endParaRPr lang="it-IT" sz="1600" b="1" dirty="0"/>
          </a:p>
          <a:p>
            <a:pPr marL="285750" indent="-285750">
              <a:buFontTx/>
              <a:buChar char="-"/>
            </a:pPr>
            <a:r>
              <a:rPr lang="it-IT" sz="1600" b="1" dirty="0"/>
              <a:t>8 ore FAD asincrona riconoscere i propri punti di forza e identificare le aree di possibile potenziamento</a:t>
            </a:r>
          </a:p>
          <a:p>
            <a:pPr marL="285750" indent="-285750">
              <a:buFontTx/>
              <a:buChar char="-"/>
            </a:pPr>
            <a:endParaRPr lang="it-IT" sz="1600" b="1" dirty="0"/>
          </a:p>
          <a:p>
            <a:pPr marL="285750" indent="-285750">
              <a:buFontTx/>
              <a:buChar char="-"/>
            </a:pPr>
            <a:r>
              <a:rPr lang="it-IT" sz="1600" b="1" dirty="0"/>
              <a:t>9 ore FAD asincrona La Responsabilità professionale e Il sistema informativo-informatico</a:t>
            </a:r>
          </a:p>
          <a:p>
            <a:pPr marL="285750" indent="-285750">
              <a:buFontTx/>
              <a:buChar char="-"/>
            </a:pPr>
            <a:endParaRPr lang="it-IT" sz="1600" b="1" dirty="0"/>
          </a:p>
          <a:p>
            <a:pPr marL="285750" indent="-285750">
              <a:buFontTx/>
              <a:buChar char="-"/>
            </a:pPr>
            <a:r>
              <a:rPr lang="it-IT" sz="1600" b="1" dirty="0"/>
              <a:t>4 ore FAD asincrona il sistema degli indicatori</a:t>
            </a:r>
          </a:p>
          <a:p>
            <a:pPr marL="285750" indent="-285750">
              <a:buFontTx/>
              <a:buChar char="-"/>
            </a:pPr>
            <a:endParaRPr lang="it-IT" sz="1600" b="1" dirty="0"/>
          </a:p>
          <a:p>
            <a:pPr marL="285750" indent="-285750">
              <a:buFontTx/>
              <a:buChar char="-"/>
            </a:pPr>
            <a:r>
              <a:rPr lang="it-IT" sz="1600" b="1" dirty="0"/>
              <a:t>3 ore FAD asincrona  I sistemi organizzativi</a:t>
            </a:r>
          </a:p>
          <a:p>
            <a:endParaRPr lang="it-IT" sz="1600" b="1" dirty="0"/>
          </a:p>
          <a:p>
            <a:pPr marL="285750" indent="-285750">
              <a:buFontTx/>
              <a:buChar char="-"/>
            </a:pPr>
            <a:r>
              <a:rPr lang="it-IT" sz="1600" b="1" dirty="0"/>
              <a:t>8  ore FAD asincrona I protocolli infermieristici </a:t>
            </a:r>
            <a:r>
              <a:rPr lang="it-IT" sz="1600" b="1" dirty="0" err="1"/>
              <a:t>see&amp;treat</a:t>
            </a:r>
            <a:endParaRPr lang="it-IT" sz="1600" b="1" dirty="0"/>
          </a:p>
        </p:txBody>
      </p:sp>
      <p:sp>
        <p:nvSpPr>
          <p:cNvPr id="9" name="Titolo 2">
            <a:extLst>
              <a:ext uri="{FF2B5EF4-FFF2-40B4-BE49-F238E27FC236}">
                <a16:creationId xmlns:a16="http://schemas.microsoft.com/office/drawing/2014/main" id="{7733600F-10CD-B678-7B71-C7CE871E481C}"/>
              </a:ext>
            </a:extLst>
          </p:cNvPr>
          <p:cNvSpPr>
            <a:spLocks noGrp="1"/>
          </p:cNvSpPr>
          <p:nvPr>
            <p:ph type="title"/>
          </p:nvPr>
        </p:nvSpPr>
        <p:spPr>
          <a:xfrm>
            <a:off x="838200" y="721698"/>
            <a:ext cx="10515600" cy="736879"/>
          </a:xfrm>
          <a:solidFill>
            <a:schemeClr val="accent2">
              <a:lumMod val="20000"/>
              <a:lumOff val="80000"/>
            </a:schemeClr>
          </a:solidFill>
          <a:ln>
            <a:solidFill>
              <a:schemeClr val="tx2">
                <a:lumMod val="40000"/>
                <a:lumOff val="60000"/>
              </a:schemeClr>
            </a:solidFill>
          </a:ln>
        </p:spPr>
        <p:txBody>
          <a:bodyPr/>
          <a:lstStyle/>
          <a:p>
            <a:r>
              <a:rPr lang="it-IT" b="1" dirty="0"/>
              <a:t>IL PERCORSO FORMATIVO</a:t>
            </a:r>
          </a:p>
        </p:txBody>
      </p:sp>
      <p:pic>
        <p:nvPicPr>
          <p:cNvPr id="5" name="Immagine 4">
            <a:extLst>
              <a:ext uri="{FF2B5EF4-FFF2-40B4-BE49-F238E27FC236}">
                <a16:creationId xmlns:a16="http://schemas.microsoft.com/office/drawing/2014/main" id="{AD4F5237-ED97-FC4F-FCD0-0A06A1F69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2" y="195807"/>
            <a:ext cx="3850558" cy="399143"/>
          </a:xfrm>
          <a:prstGeom prst="rect">
            <a:avLst/>
          </a:prstGeom>
        </p:spPr>
      </p:pic>
    </p:spTree>
    <p:extLst>
      <p:ext uri="{BB962C8B-B14F-4D97-AF65-F5344CB8AC3E}">
        <p14:creationId xmlns:p14="http://schemas.microsoft.com/office/powerpoint/2010/main" val="1879484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ettangolo 243"/>
          <p:cNvSpPr/>
          <p:nvPr/>
        </p:nvSpPr>
        <p:spPr>
          <a:xfrm>
            <a:off x="90180" y="724040"/>
            <a:ext cx="11697480" cy="862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2600" b="1" spc="-1" dirty="0">
                <a:solidFill>
                  <a:schemeClr val="accent5">
                    <a:lumMod val="50000"/>
                  </a:schemeClr>
                </a:solidFill>
                <a:latin typeface="Century Gothic" panose="020B0502020202020204" pitchFamily="34" charset="0"/>
                <a:ea typeface="DejaVu Sans"/>
              </a:rPr>
              <a:t>I</a:t>
            </a:r>
            <a:r>
              <a:rPr lang="it-IT" sz="2600" b="1" strike="noStrike" spc="-1" dirty="0">
                <a:solidFill>
                  <a:schemeClr val="accent5">
                    <a:lumMod val="50000"/>
                  </a:schemeClr>
                </a:solidFill>
                <a:latin typeface="Century Gothic" panose="020B0502020202020204" pitchFamily="34" charset="0"/>
                <a:ea typeface="DejaVu Sans"/>
              </a:rPr>
              <a:t>l progetto formativo</a:t>
            </a:r>
            <a:endParaRPr lang="it-IT" sz="2600" b="0" strike="noStrike" spc="-1" dirty="0">
              <a:solidFill>
                <a:schemeClr val="accent5">
                  <a:lumMod val="50000"/>
                </a:schemeClr>
              </a:solidFill>
              <a:latin typeface="Century Gothic" panose="020B0502020202020204" pitchFamily="34" charset="0"/>
            </a:endParaRPr>
          </a:p>
        </p:txBody>
      </p:sp>
      <p:sp>
        <p:nvSpPr>
          <p:cNvPr id="245" name="Rettangolo 244"/>
          <p:cNvSpPr/>
          <p:nvPr/>
        </p:nvSpPr>
        <p:spPr>
          <a:xfrm>
            <a:off x="4140000" y="1294920"/>
            <a:ext cx="3597840" cy="4268160"/>
          </a:xfrm>
          <a:prstGeom prst="rect">
            <a:avLst/>
          </a:prstGeom>
          <a:noFill/>
          <a:ln w="72000">
            <a:solidFill>
              <a:srgbClr val="88D8E8"/>
            </a:solidFill>
            <a:round/>
          </a:ln>
        </p:spPr>
        <p:style>
          <a:lnRef idx="0">
            <a:scrgbClr r="0" g="0" b="0"/>
          </a:lnRef>
          <a:fillRef idx="0">
            <a:scrgbClr r="0" g="0" b="0"/>
          </a:fillRef>
          <a:effectRef idx="0">
            <a:scrgbClr r="0" g="0" b="0"/>
          </a:effectRef>
          <a:fontRef idx="minor"/>
        </p:style>
        <p:txBody>
          <a:bodyPr lIns="125640" tIns="80640" rIns="125640" bIns="80640" anchor="t">
            <a:noAutofit/>
          </a:bodyPr>
          <a:lstStyle/>
          <a:p>
            <a:pPr algn="ctr">
              <a:lnSpc>
                <a:spcPct val="100000"/>
              </a:lnSpc>
              <a:buNone/>
            </a:pPr>
            <a:r>
              <a:rPr lang="it-IT" sz="1800" b="1" strike="noStrike" spc="-1" dirty="0">
                <a:solidFill>
                  <a:srgbClr val="000000"/>
                </a:solidFill>
                <a:latin typeface="Century Gothic" panose="020B0502020202020204" pitchFamily="34" charset="0"/>
                <a:ea typeface="Microsoft YaHei"/>
              </a:rPr>
              <a:t>La certificazione è firmata dal medico tutor sul percorso attuato dall’infermiere questo come  garanzia per il cittadino e documentare la competenza infermieristica valorizzando la personal practice knowledge dell’infermiere, attraverso attività di coaching e di tutoring all’interno di un modello di formazione situata, cioè ancorata al contesto organizzativo, al fine di rilasciare la certificazione. </a:t>
            </a:r>
            <a:endParaRPr lang="it-IT" sz="1800" b="0" strike="noStrike" spc="-1" dirty="0">
              <a:latin typeface="Century Gothic" panose="020B0502020202020204" pitchFamily="34" charset="0"/>
            </a:endParaRPr>
          </a:p>
        </p:txBody>
      </p:sp>
      <p:sp>
        <p:nvSpPr>
          <p:cNvPr id="247" name="Rettangolo 246"/>
          <p:cNvSpPr/>
          <p:nvPr/>
        </p:nvSpPr>
        <p:spPr>
          <a:xfrm>
            <a:off x="540000" y="1260000"/>
            <a:ext cx="3058200" cy="1636200"/>
          </a:xfrm>
          <a:prstGeom prst="rect">
            <a:avLst/>
          </a:prstGeom>
          <a:solidFill>
            <a:srgbClr val="88D8E8"/>
          </a:solidFill>
          <a:ln w="0">
            <a:solidFill>
              <a:srgbClr val="88D8E8"/>
            </a:solidFill>
          </a:ln>
        </p:spPr>
        <p:style>
          <a:lnRef idx="0">
            <a:scrgbClr r="0" g="0" b="0"/>
          </a:lnRef>
          <a:fillRef idx="0">
            <a:scrgbClr r="0" g="0" b="0"/>
          </a:fillRef>
          <a:effectRef idx="0">
            <a:scrgbClr r="0" g="0" b="0"/>
          </a:effectRef>
          <a:fontRef idx="minor"/>
        </p:style>
        <p:txBody>
          <a:bodyPr/>
          <a:lstStyle/>
          <a:p>
            <a:endParaRPr lang="it-IT"/>
          </a:p>
        </p:txBody>
      </p:sp>
      <p:sp>
        <p:nvSpPr>
          <p:cNvPr id="248" name="Rettangolo 247"/>
          <p:cNvSpPr/>
          <p:nvPr/>
        </p:nvSpPr>
        <p:spPr>
          <a:xfrm>
            <a:off x="720000" y="1624680"/>
            <a:ext cx="2518200" cy="713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it-IT" sz="2200" b="1" strike="noStrike" spc="-1" dirty="0">
                <a:solidFill>
                  <a:srgbClr val="000000"/>
                </a:solidFill>
                <a:latin typeface="Century Gothic" panose="020B0502020202020204" pitchFamily="34" charset="0"/>
                <a:ea typeface="DejaVu Sans"/>
              </a:rPr>
              <a:t>FINE PERCORSO</a:t>
            </a:r>
            <a:endParaRPr lang="it-IT" sz="2200" b="0" strike="noStrike" spc="-1" dirty="0">
              <a:latin typeface="Century Gothic" panose="020B0502020202020204" pitchFamily="34" charset="0"/>
            </a:endParaRPr>
          </a:p>
          <a:p>
            <a:pPr>
              <a:lnSpc>
                <a:spcPct val="100000"/>
              </a:lnSpc>
              <a:buNone/>
            </a:pPr>
            <a:r>
              <a:rPr lang="it-IT" sz="2200" b="1" strike="noStrike" spc="-1" dirty="0">
                <a:solidFill>
                  <a:srgbClr val="000000"/>
                </a:solidFill>
                <a:latin typeface="Century Gothic" panose="020B0502020202020204" pitchFamily="34" charset="0"/>
                <a:ea typeface="DejaVu Sans"/>
              </a:rPr>
              <a:t>FORMATIVO </a:t>
            </a:r>
            <a:endParaRPr lang="it-IT" sz="2200" b="0" strike="noStrike" spc="-1" dirty="0">
              <a:latin typeface="Century Gothic" panose="020B0502020202020204" pitchFamily="34" charset="0"/>
            </a:endParaRPr>
          </a:p>
        </p:txBody>
      </p:sp>
      <p:sp>
        <p:nvSpPr>
          <p:cNvPr id="249" name="Rettangolo 248"/>
          <p:cNvSpPr/>
          <p:nvPr/>
        </p:nvSpPr>
        <p:spPr>
          <a:xfrm>
            <a:off x="8181280" y="3582000"/>
            <a:ext cx="3058200" cy="1636200"/>
          </a:xfrm>
          <a:prstGeom prst="rect">
            <a:avLst/>
          </a:prstGeom>
          <a:solidFill>
            <a:srgbClr val="88D8E8"/>
          </a:solidFill>
          <a:ln w="0">
            <a:solidFill>
              <a:srgbClr val="88D8E8"/>
            </a:solidFill>
          </a:ln>
        </p:spPr>
        <p:style>
          <a:lnRef idx="0">
            <a:scrgbClr r="0" g="0" b="0"/>
          </a:lnRef>
          <a:fillRef idx="0">
            <a:scrgbClr r="0" g="0" b="0"/>
          </a:fillRef>
          <a:effectRef idx="0">
            <a:scrgbClr r="0" g="0" b="0"/>
          </a:effectRef>
          <a:fontRef idx="minor"/>
        </p:style>
        <p:txBody>
          <a:bodyPr/>
          <a:lstStyle/>
          <a:p>
            <a:endParaRPr lang="it-IT"/>
          </a:p>
        </p:txBody>
      </p:sp>
      <p:sp>
        <p:nvSpPr>
          <p:cNvPr id="250" name="Rettangolo 249"/>
          <p:cNvSpPr/>
          <p:nvPr/>
        </p:nvSpPr>
        <p:spPr>
          <a:xfrm>
            <a:off x="8458740" y="3791720"/>
            <a:ext cx="2698200" cy="102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it-IT" sz="2200" b="1" strike="noStrike" spc="-1" dirty="0">
                <a:solidFill>
                  <a:srgbClr val="000000"/>
                </a:solidFill>
                <a:latin typeface="Arial"/>
                <a:ea typeface="DejaVu Sans"/>
              </a:rPr>
              <a:t>CERTIFICAZIONE </a:t>
            </a:r>
            <a:endParaRPr lang="it-IT" sz="2200" b="0" strike="noStrike" spc="-1" dirty="0">
              <a:latin typeface="Arial"/>
            </a:endParaRPr>
          </a:p>
          <a:p>
            <a:pPr>
              <a:lnSpc>
                <a:spcPct val="100000"/>
              </a:lnSpc>
              <a:buNone/>
            </a:pPr>
            <a:r>
              <a:rPr lang="it-IT" sz="2200" b="1" i="1" strike="noStrike" spc="-1" dirty="0">
                <a:solidFill>
                  <a:srgbClr val="000000"/>
                </a:solidFill>
                <a:latin typeface="Arial"/>
                <a:ea typeface="DejaVu Sans"/>
              </a:rPr>
              <a:t>Infermiere esperto </a:t>
            </a:r>
            <a:endParaRPr lang="it-IT" sz="2200" b="0" strike="noStrike" spc="-1" dirty="0">
              <a:latin typeface="Arial"/>
            </a:endParaRPr>
          </a:p>
          <a:p>
            <a:pPr>
              <a:lnSpc>
                <a:spcPct val="100000"/>
              </a:lnSpc>
              <a:buNone/>
            </a:pPr>
            <a:r>
              <a:rPr lang="it-IT" sz="2200" b="1" i="1" strike="noStrike" spc="-1" dirty="0">
                <a:solidFill>
                  <a:srgbClr val="000000"/>
                </a:solidFill>
                <a:latin typeface="Arial"/>
                <a:ea typeface="DejaVu Sans"/>
              </a:rPr>
              <a:t>in primo soccorso</a:t>
            </a:r>
            <a:endParaRPr lang="it-IT" sz="2200" b="0" strike="noStrike" spc="-1" dirty="0">
              <a:latin typeface="Arial"/>
            </a:endParaRPr>
          </a:p>
        </p:txBody>
      </p:sp>
      <p:sp>
        <p:nvSpPr>
          <p:cNvPr id="3" name="Rettangolo 2">
            <a:extLst>
              <a:ext uri="{FF2B5EF4-FFF2-40B4-BE49-F238E27FC236}">
                <a16:creationId xmlns:a16="http://schemas.microsoft.com/office/drawing/2014/main" id="{95721777-7061-2DE8-BD5A-3F2FD75B2948}"/>
              </a:ext>
            </a:extLst>
          </p:cNvPr>
          <p:cNvSpPr/>
          <p:nvPr/>
        </p:nvSpPr>
        <p:spPr>
          <a:xfrm>
            <a:off x="317440" y="5720749"/>
            <a:ext cx="11560400" cy="939989"/>
          </a:xfrm>
          <a:prstGeom prst="rect">
            <a:avLst/>
          </a:prstGeom>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0">
            <a:solidFill>
              <a:srgbClr val="81D41A"/>
            </a:solidFill>
          </a:ln>
        </p:spPr>
        <p:style>
          <a:lnRef idx="0">
            <a:scrgbClr r="0" g="0" b="0"/>
          </a:lnRef>
          <a:fillRef idx="0">
            <a:scrgbClr r="0" g="0" b="0"/>
          </a:fillRef>
          <a:effectRef idx="0">
            <a:scrgbClr r="0" g="0" b="0"/>
          </a:effectRef>
          <a:fontRef idx="minor"/>
        </p:style>
        <p:txBody>
          <a:bodyPr/>
          <a:lstStyle/>
          <a:p>
            <a:pPr algn="ctr"/>
            <a:endParaRPr lang="it-IT" b="1" dirty="0"/>
          </a:p>
          <a:p>
            <a:pPr algn="ctr"/>
            <a:r>
              <a:rPr lang="it-IT" b="1" dirty="0"/>
              <a:t>FASE SPERIMENTALE</a:t>
            </a:r>
          </a:p>
          <a:p>
            <a:pPr algn="ctr"/>
            <a:r>
              <a:rPr lang="it-IT" b="1" dirty="0"/>
              <a:t>CHIUSURA VERBALE DI PS SEE&amp;TREAT A DOPPIA FIRMA (medico-infermiere</a:t>
            </a:r>
            <a:r>
              <a:rPr lang="it-IT" dirty="0"/>
              <a:t>)</a:t>
            </a:r>
          </a:p>
        </p:txBody>
      </p:sp>
      <p:pic>
        <p:nvPicPr>
          <p:cNvPr id="2" name="Immagine 1">
            <a:extLst>
              <a:ext uri="{FF2B5EF4-FFF2-40B4-BE49-F238E27FC236}">
                <a16:creationId xmlns:a16="http://schemas.microsoft.com/office/drawing/2014/main" id="{BF1D42D3-0D09-127E-1DD5-E8EE4F31A247}"/>
              </a:ext>
            </a:extLst>
          </p:cNvPr>
          <p:cNvPicPr/>
          <p:nvPr/>
        </p:nvPicPr>
        <p:blipFill>
          <a:blip r:embed="rId2"/>
          <a:stretch/>
        </p:blipFill>
        <p:spPr>
          <a:xfrm>
            <a:off x="8050161" y="903611"/>
            <a:ext cx="3607200" cy="2175840"/>
          </a:xfrm>
          <a:prstGeom prst="rect">
            <a:avLst/>
          </a:prstGeom>
          <a:ln w="0">
            <a:noFill/>
          </a:ln>
        </p:spPr>
      </p:pic>
      <p:pic>
        <p:nvPicPr>
          <p:cNvPr id="4" name="Immagine 3">
            <a:extLst>
              <a:ext uri="{FF2B5EF4-FFF2-40B4-BE49-F238E27FC236}">
                <a16:creationId xmlns:a16="http://schemas.microsoft.com/office/drawing/2014/main" id="{B2066EA9-4C21-2360-0DD3-807516539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olo 1"/>
          <p:cNvSpPr/>
          <p:nvPr/>
        </p:nvSpPr>
        <p:spPr>
          <a:xfrm>
            <a:off x="838080" y="523080"/>
            <a:ext cx="10513080" cy="1323000"/>
          </a:xfrm>
          <a:prstGeom prst="rect">
            <a:avLst/>
          </a:prstGeom>
          <a:noFill/>
          <a:ln w="0">
            <a:noFill/>
          </a:ln>
        </p:spPr>
        <p:style>
          <a:lnRef idx="0">
            <a:scrgbClr r="0" g="0" b="0"/>
          </a:lnRef>
          <a:fillRef idx="0">
            <a:scrgbClr r="0" g="0" b="0"/>
          </a:fillRef>
          <a:effectRef idx="0">
            <a:scrgbClr r="0" g="0" b="0"/>
          </a:effectRef>
          <a:fontRef idx="minor"/>
        </p:style>
      </p:sp>
      <p:sp>
        <p:nvSpPr>
          <p:cNvPr id="91" name="Titolo 1"/>
          <p:cNvSpPr/>
          <p:nvPr/>
        </p:nvSpPr>
        <p:spPr>
          <a:xfrm>
            <a:off x="838080" y="876600"/>
            <a:ext cx="10513080" cy="811440"/>
          </a:xfrm>
          <a:prstGeom prst="rect">
            <a:avLst/>
          </a:prstGeom>
          <a:noFill/>
          <a:ln w="0">
            <a:noFill/>
          </a:ln>
        </p:spPr>
        <p:style>
          <a:lnRef idx="0">
            <a:scrgbClr r="0" g="0" b="0"/>
          </a:lnRef>
          <a:fillRef idx="0">
            <a:scrgbClr r="0" g="0" b="0"/>
          </a:fillRef>
          <a:effectRef idx="0">
            <a:scrgbClr r="0" g="0" b="0"/>
          </a:effectRef>
          <a:fontRef idx="minor"/>
        </p:style>
      </p:sp>
      <p:sp>
        <p:nvSpPr>
          <p:cNvPr id="92" name="Rettangolo 91"/>
          <p:cNvSpPr/>
          <p:nvPr/>
        </p:nvSpPr>
        <p:spPr>
          <a:xfrm>
            <a:off x="1008880" y="1735870"/>
            <a:ext cx="10437840" cy="1184040"/>
          </a:xfrm>
          <a:prstGeom prst="rect">
            <a:avLst/>
          </a:prstGeom>
          <a:noFill/>
          <a:ln w="72000">
            <a:solidFill>
              <a:srgbClr val="81D41A"/>
            </a:solidFill>
            <a:round/>
          </a:ln>
        </p:spPr>
        <p:style>
          <a:lnRef idx="0">
            <a:scrgbClr r="0" g="0" b="0"/>
          </a:lnRef>
          <a:fillRef idx="0">
            <a:scrgbClr r="0" g="0" b="0"/>
          </a:fillRef>
          <a:effectRef idx="0">
            <a:scrgbClr r="0" g="0" b="0"/>
          </a:effectRef>
          <a:fontRef idx="minor"/>
        </p:style>
        <p:txBody>
          <a:bodyPr lIns="126000" tIns="81000" rIns="126000" bIns="81000" anchor="t">
            <a:noAutofit/>
          </a:bodyPr>
          <a:lstStyle/>
          <a:p>
            <a:pPr algn="ctr">
              <a:lnSpc>
                <a:spcPct val="100000"/>
              </a:lnSpc>
              <a:buNone/>
            </a:pPr>
            <a:r>
              <a:rPr lang="it-IT" sz="2400" b="1" strike="noStrike" spc="-1" dirty="0">
                <a:solidFill>
                  <a:srgbClr val="000000"/>
                </a:solidFill>
                <a:latin typeface="Arial"/>
                <a:ea typeface="DejaVu Sans"/>
              </a:rPr>
              <a:t>I servizi di Pronto Soccorso rappresentano il principale punto di riferimento della popolazione per i bisogni sanitari urgenti: essi garantiscono l’accesso alle cure secondo criteri di priorità ed equità.</a:t>
            </a:r>
            <a:endParaRPr lang="it-IT" sz="2400" b="0" strike="noStrike" spc="-1" dirty="0">
              <a:latin typeface="Arial"/>
            </a:endParaRPr>
          </a:p>
        </p:txBody>
      </p:sp>
      <p:pic>
        <p:nvPicPr>
          <p:cNvPr id="95" name="Immagine 94"/>
          <p:cNvPicPr/>
          <p:nvPr/>
        </p:nvPicPr>
        <p:blipFill>
          <a:blip r:embed="rId2"/>
          <a:stretch/>
        </p:blipFill>
        <p:spPr>
          <a:xfrm>
            <a:off x="540000" y="4320000"/>
            <a:ext cx="3501720" cy="2003040"/>
          </a:xfrm>
          <a:prstGeom prst="rect">
            <a:avLst/>
          </a:prstGeom>
          <a:ln w="0">
            <a:noFill/>
          </a:ln>
        </p:spPr>
      </p:pic>
      <p:sp>
        <p:nvSpPr>
          <p:cNvPr id="96" name="Rettangolo 95"/>
          <p:cNvSpPr/>
          <p:nvPr/>
        </p:nvSpPr>
        <p:spPr>
          <a:xfrm>
            <a:off x="3846960" y="3375980"/>
            <a:ext cx="5037840" cy="672120"/>
          </a:xfrm>
          <a:prstGeom prst="rect">
            <a:avLst/>
          </a:prstGeom>
          <a:solidFill>
            <a:srgbClr val="D4EA6B"/>
          </a:solidFill>
          <a:ln w="72000">
            <a:solidFill>
              <a:srgbClr val="81D41A"/>
            </a:solidFill>
            <a:round/>
          </a:ln>
        </p:spPr>
        <p:style>
          <a:lnRef idx="0">
            <a:scrgbClr r="0" g="0" b="0"/>
          </a:lnRef>
          <a:fillRef idx="0">
            <a:scrgbClr r="0" g="0" b="0"/>
          </a:fillRef>
          <a:effectRef idx="0">
            <a:scrgbClr r="0" g="0" b="0"/>
          </a:effectRef>
          <a:fontRef idx="minor"/>
        </p:style>
        <p:txBody>
          <a:bodyPr lIns="126000" tIns="81000" rIns="126000" bIns="81000" anchor="t">
            <a:noAutofit/>
          </a:bodyPr>
          <a:lstStyle/>
          <a:p>
            <a:pPr>
              <a:lnSpc>
                <a:spcPct val="100000"/>
              </a:lnSpc>
              <a:buNone/>
            </a:pPr>
            <a:r>
              <a:rPr lang="it-IT" sz="1800" b="1" strike="noStrike" spc="-1">
                <a:solidFill>
                  <a:srgbClr val="000000"/>
                </a:solidFill>
                <a:latin typeface="Arial"/>
                <a:ea typeface="DejaVu Sans"/>
              </a:rPr>
              <a:t>PRINCIPALE PUNTO DI ACCESSO AL SSN</a:t>
            </a:r>
            <a:endParaRPr lang="it-IT" sz="1800" b="0" strike="noStrike" spc="-1">
              <a:latin typeface="Arial"/>
            </a:endParaRPr>
          </a:p>
        </p:txBody>
      </p:sp>
      <p:sp>
        <p:nvSpPr>
          <p:cNvPr id="97" name="Rettangolo 96"/>
          <p:cNvSpPr/>
          <p:nvPr/>
        </p:nvSpPr>
        <p:spPr>
          <a:xfrm>
            <a:off x="4248880" y="4412520"/>
            <a:ext cx="7197840" cy="785160"/>
          </a:xfrm>
          <a:prstGeom prst="rect">
            <a:avLst/>
          </a:prstGeom>
          <a:solidFill>
            <a:srgbClr val="FFE994"/>
          </a:solidFill>
          <a:ln w="72000">
            <a:solidFill>
              <a:srgbClr val="FF0000"/>
            </a:solidFill>
            <a:round/>
          </a:ln>
        </p:spPr>
        <p:style>
          <a:lnRef idx="0">
            <a:scrgbClr r="0" g="0" b="0"/>
          </a:lnRef>
          <a:fillRef idx="0">
            <a:scrgbClr r="0" g="0" b="0"/>
          </a:fillRef>
          <a:effectRef idx="0">
            <a:scrgbClr r="0" g="0" b="0"/>
          </a:effectRef>
          <a:fontRef idx="minor"/>
        </p:style>
        <p:txBody>
          <a:bodyPr lIns="126000" tIns="81000" rIns="126000" bIns="81000" anchor="t">
            <a:noAutofit/>
          </a:bodyPr>
          <a:lstStyle/>
          <a:p>
            <a:pPr algn="ctr">
              <a:lnSpc>
                <a:spcPct val="100000"/>
              </a:lnSpc>
              <a:buNone/>
            </a:pPr>
            <a:r>
              <a:rPr lang="it-IT" sz="2200" b="1" strike="noStrike" spc="-1" dirty="0">
                <a:solidFill>
                  <a:srgbClr val="000000"/>
                </a:solidFill>
                <a:latin typeface="Arial"/>
                <a:ea typeface="DejaVu Sans"/>
              </a:rPr>
              <a:t>COSTANTE INCREMENTO DEGLI ACCESSI</a:t>
            </a:r>
            <a:r>
              <a:rPr lang="it-IT" sz="1800" b="0" strike="noStrike" spc="-1" dirty="0">
                <a:solidFill>
                  <a:srgbClr val="000000"/>
                </a:solidFill>
                <a:latin typeface="Arial"/>
                <a:ea typeface="DejaVu Sans"/>
              </a:rPr>
              <a:t> </a:t>
            </a:r>
            <a:endParaRPr lang="it-IT" sz="1800" b="0" strike="noStrike" spc="-1" dirty="0">
              <a:latin typeface="Arial"/>
            </a:endParaRPr>
          </a:p>
        </p:txBody>
      </p:sp>
      <p:sp>
        <p:nvSpPr>
          <p:cNvPr id="98" name="Figura a mano libera: forma 97"/>
          <p:cNvSpPr/>
          <p:nvPr/>
        </p:nvSpPr>
        <p:spPr>
          <a:xfrm>
            <a:off x="7566920" y="2980440"/>
            <a:ext cx="178200" cy="378900"/>
          </a:xfrm>
          <a:custGeom>
            <a:avLst/>
            <a:gdLst/>
            <a:ahLst/>
            <a:cxnLst/>
            <a:rect l="l" t="t" r="r" b="b"/>
            <a:pathLst>
              <a:path w="21600" h="21600">
                <a:moveTo>
                  <a:pt x="5400" y="0"/>
                </a:moveTo>
                <a:lnTo>
                  <a:pt x="5400" y="16200"/>
                </a:lnTo>
                <a:lnTo>
                  <a:pt x="0" y="16200"/>
                </a:lnTo>
                <a:lnTo>
                  <a:pt x="10800" y="21600"/>
                </a:lnTo>
                <a:lnTo>
                  <a:pt x="21600" y="16200"/>
                </a:lnTo>
                <a:lnTo>
                  <a:pt x="16200" y="16200"/>
                </a:lnTo>
                <a:lnTo>
                  <a:pt x="16200" y="0"/>
                </a:lnTo>
                <a:close/>
              </a:path>
            </a:pathLst>
          </a:custGeom>
          <a:solidFill>
            <a:srgbClr val="81D41A"/>
          </a:solidFill>
          <a:ln w="29160">
            <a:solidFill>
              <a:srgbClr val="81D41A"/>
            </a:solidFill>
            <a:round/>
            <a:tailEnd type="triangle" w="med" len="med"/>
          </a:ln>
        </p:spPr>
        <p:style>
          <a:lnRef idx="0">
            <a:scrgbClr r="0" g="0" b="0"/>
          </a:lnRef>
          <a:fillRef idx="0">
            <a:scrgbClr r="0" g="0" b="0"/>
          </a:fillRef>
          <a:effectRef idx="0">
            <a:scrgbClr r="0" g="0" b="0"/>
          </a:effectRef>
          <a:fontRef idx="minor"/>
        </p:style>
      </p:sp>
      <p:sp>
        <p:nvSpPr>
          <p:cNvPr id="99" name="Figura a mano libera: forma 98"/>
          <p:cNvSpPr/>
          <p:nvPr/>
        </p:nvSpPr>
        <p:spPr>
          <a:xfrm flipH="1">
            <a:off x="4585680" y="2938950"/>
            <a:ext cx="178200" cy="437030"/>
          </a:xfrm>
          <a:custGeom>
            <a:avLst/>
            <a:gdLst/>
            <a:ahLst/>
            <a:cxnLst/>
            <a:rect l="l" t="t" r="r" b="b"/>
            <a:pathLst>
              <a:path w="21600" h="21600">
                <a:moveTo>
                  <a:pt x="5400" y="0"/>
                </a:moveTo>
                <a:lnTo>
                  <a:pt x="5400" y="16200"/>
                </a:lnTo>
                <a:lnTo>
                  <a:pt x="0" y="16200"/>
                </a:lnTo>
                <a:lnTo>
                  <a:pt x="10800" y="21600"/>
                </a:lnTo>
                <a:lnTo>
                  <a:pt x="21600" y="16200"/>
                </a:lnTo>
                <a:lnTo>
                  <a:pt x="16200" y="16200"/>
                </a:lnTo>
                <a:lnTo>
                  <a:pt x="16200" y="0"/>
                </a:lnTo>
                <a:close/>
              </a:path>
            </a:pathLst>
          </a:custGeom>
          <a:solidFill>
            <a:srgbClr val="81D41A"/>
          </a:solidFill>
          <a:ln w="29160">
            <a:solidFill>
              <a:srgbClr val="81D41A"/>
            </a:solidFill>
            <a:round/>
            <a:tailEnd type="triangle" w="med" len="med"/>
          </a:ln>
        </p:spPr>
        <p:style>
          <a:lnRef idx="0">
            <a:scrgbClr r="0" g="0" b="0"/>
          </a:lnRef>
          <a:fillRef idx="0">
            <a:scrgbClr r="0" g="0" b="0"/>
          </a:fillRef>
          <a:effectRef idx="0">
            <a:scrgbClr r="0" g="0" b="0"/>
          </a:effectRef>
          <a:fontRef idx="minor"/>
        </p:style>
      </p:sp>
      <p:pic>
        <p:nvPicPr>
          <p:cNvPr id="4" name="Immagine 3">
            <a:extLst>
              <a:ext uri="{FF2B5EF4-FFF2-40B4-BE49-F238E27FC236}">
                <a16:creationId xmlns:a16="http://schemas.microsoft.com/office/drawing/2014/main" id="{B108AB14-8C79-23F6-0149-6435DCB16236}"/>
              </a:ext>
            </a:extLst>
          </p:cNvPr>
          <p:cNvPicPr/>
          <p:nvPr/>
        </p:nvPicPr>
        <p:blipFill>
          <a:blip r:embed="rId3"/>
          <a:stretch/>
        </p:blipFill>
        <p:spPr>
          <a:xfrm>
            <a:off x="5815730" y="4847661"/>
            <a:ext cx="3858780" cy="1836279"/>
          </a:xfrm>
          <a:prstGeom prst="rect">
            <a:avLst/>
          </a:prstGeom>
          <a:ln w="0">
            <a:noFill/>
          </a:ln>
        </p:spPr>
      </p:pic>
      <p:pic>
        <p:nvPicPr>
          <p:cNvPr id="2" name="Immagine 1">
            <a:extLst>
              <a:ext uri="{FF2B5EF4-FFF2-40B4-BE49-F238E27FC236}">
                <a16:creationId xmlns:a16="http://schemas.microsoft.com/office/drawing/2014/main" id="{02B5D0B2-D065-7E1C-86A2-5B4E30D2F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F1D42D3-0D09-127E-1DD5-E8EE4F31A247}"/>
              </a:ext>
            </a:extLst>
          </p:cNvPr>
          <p:cNvPicPr/>
          <p:nvPr/>
        </p:nvPicPr>
        <p:blipFill>
          <a:blip r:embed="rId2"/>
          <a:stretch/>
        </p:blipFill>
        <p:spPr>
          <a:xfrm>
            <a:off x="919465" y="3990308"/>
            <a:ext cx="3607200" cy="2175840"/>
          </a:xfrm>
          <a:prstGeom prst="rect">
            <a:avLst/>
          </a:prstGeom>
          <a:ln w="0">
            <a:noFill/>
          </a:ln>
        </p:spPr>
      </p:pic>
      <p:pic>
        <p:nvPicPr>
          <p:cNvPr id="4" name="Immagine 3">
            <a:extLst>
              <a:ext uri="{FF2B5EF4-FFF2-40B4-BE49-F238E27FC236}">
                <a16:creationId xmlns:a16="http://schemas.microsoft.com/office/drawing/2014/main" id="{B2066EA9-4C21-2360-0DD3-807516539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
        <p:nvSpPr>
          <p:cNvPr id="5" name="Titolo 9">
            <a:extLst>
              <a:ext uri="{FF2B5EF4-FFF2-40B4-BE49-F238E27FC236}">
                <a16:creationId xmlns:a16="http://schemas.microsoft.com/office/drawing/2014/main" id="{47ECA303-C799-A2EA-02EF-6DAF4993B86C}"/>
              </a:ext>
            </a:extLst>
          </p:cNvPr>
          <p:cNvSpPr txBox="1">
            <a:spLocks/>
          </p:cNvSpPr>
          <p:nvPr/>
        </p:nvSpPr>
        <p:spPr>
          <a:xfrm>
            <a:off x="907681" y="1857849"/>
            <a:ext cx="3630768" cy="1695579"/>
          </a:xfrm>
          <a:prstGeom prst="rect">
            <a:avLst/>
          </a:prstGeom>
          <a:solidFill>
            <a:srgbClr val="BEEBDF"/>
          </a:solidFill>
          <a:ln>
            <a:solidFill>
              <a:schemeClr val="tx1"/>
            </a:solidFill>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dirty="0">
                <a:latin typeface="+mn-lt"/>
              </a:rPr>
              <a:t>CORSO DI FORMAZIONE  PER IL PERSONALE DI TRIAGE</a:t>
            </a:r>
          </a:p>
        </p:txBody>
      </p:sp>
      <p:pic>
        <p:nvPicPr>
          <p:cNvPr id="8" name="Immagine 7">
            <a:extLst>
              <a:ext uri="{FF2B5EF4-FFF2-40B4-BE49-F238E27FC236}">
                <a16:creationId xmlns:a16="http://schemas.microsoft.com/office/drawing/2014/main" id="{1860657B-956F-7421-3AED-89195504A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2818" y="1391142"/>
            <a:ext cx="6877403" cy="4324572"/>
          </a:xfrm>
          <a:prstGeom prst="rect">
            <a:avLst/>
          </a:prstGeom>
        </p:spPr>
      </p:pic>
    </p:spTree>
    <p:extLst>
      <p:ext uri="{BB962C8B-B14F-4D97-AF65-F5344CB8AC3E}">
        <p14:creationId xmlns:p14="http://schemas.microsoft.com/office/powerpoint/2010/main" val="3525959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F1C1896-478A-8ECB-2FC7-3FE155754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2" y="195807"/>
            <a:ext cx="3850558" cy="399143"/>
          </a:xfrm>
          <a:prstGeom prst="rect">
            <a:avLst/>
          </a:prstGeom>
        </p:spPr>
      </p:pic>
      <p:sp>
        <p:nvSpPr>
          <p:cNvPr id="7" name="Rettangolo 6">
            <a:extLst>
              <a:ext uri="{FF2B5EF4-FFF2-40B4-BE49-F238E27FC236}">
                <a16:creationId xmlns:a16="http://schemas.microsoft.com/office/drawing/2014/main" id="{3F406542-10B4-1E88-AA01-9F2DBC187120}"/>
              </a:ext>
            </a:extLst>
          </p:cNvPr>
          <p:cNvSpPr/>
          <p:nvPr/>
        </p:nvSpPr>
        <p:spPr>
          <a:xfrm>
            <a:off x="389890" y="2570004"/>
            <a:ext cx="2993042" cy="858996"/>
          </a:xfrm>
          <a:prstGeom prst="rect">
            <a:avLst/>
          </a:prstGeom>
          <a:noFill/>
          <a:ln w="72000">
            <a:solidFill>
              <a:schemeClr val="accent1">
                <a:lumMod val="75000"/>
              </a:schemeClr>
            </a:solidFill>
            <a:round/>
          </a:ln>
        </p:spPr>
        <p:style>
          <a:lnRef idx="0">
            <a:scrgbClr r="0" g="0" b="0"/>
          </a:lnRef>
          <a:fillRef idx="0">
            <a:scrgbClr r="0" g="0" b="0"/>
          </a:fillRef>
          <a:effectRef idx="0">
            <a:scrgbClr r="0" g="0" b="0"/>
          </a:effectRef>
          <a:fontRef idx="minor"/>
        </p:style>
        <p:txBody>
          <a:bodyPr lIns="125640" tIns="80640" rIns="125640" bIns="80640" anchor="t">
            <a:noAutofit/>
          </a:bodyPr>
          <a:lstStyle/>
          <a:p>
            <a:pPr algn="ctr">
              <a:lnSpc>
                <a:spcPct val="100000"/>
              </a:lnSpc>
              <a:buNone/>
            </a:pPr>
            <a:r>
              <a:rPr lang="it-IT" b="1" spc="-1" dirty="0">
                <a:latin typeface="Arial"/>
              </a:rPr>
              <a:t>LABORATORIO SUTURE</a:t>
            </a:r>
          </a:p>
          <a:p>
            <a:pPr algn="ctr">
              <a:lnSpc>
                <a:spcPct val="100000"/>
              </a:lnSpc>
              <a:buNone/>
            </a:pPr>
            <a:r>
              <a:rPr lang="it-IT" b="1" strike="noStrike" spc="-1" dirty="0">
                <a:latin typeface="Arial"/>
              </a:rPr>
              <a:t>4 ORE </a:t>
            </a:r>
            <a:r>
              <a:rPr lang="it-IT" b="1" spc="-1" dirty="0">
                <a:latin typeface="Arial"/>
              </a:rPr>
              <a:t>corso</a:t>
            </a:r>
            <a:endParaRPr lang="it-IT" b="1" strike="noStrike" spc="-1" dirty="0">
              <a:latin typeface="Arial"/>
            </a:endParaRPr>
          </a:p>
        </p:txBody>
      </p:sp>
      <p:sp>
        <p:nvSpPr>
          <p:cNvPr id="8" name="Rettangolo 7">
            <a:extLst>
              <a:ext uri="{FF2B5EF4-FFF2-40B4-BE49-F238E27FC236}">
                <a16:creationId xmlns:a16="http://schemas.microsoft.com/office/drawing/2014/main" id="{EB6E7793-299D-9922-C6DB-75E91AEE4492}"/>
              </a:ext>
            </a:extLst>
          </p:cNvPr>
          <p:cNvSpPr/>
          <p:nvPr/>
        </p:nvSpPr>
        <p:spPr>
          <a:xfrm>
            <a:off x="247260" y="716511"/>
            <a:ext cx="11697480" cy="862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4400" b="1" spc="-1" dirty="0">
                <a:solidFill>
                  <a:schemeClr val="accent5">
                    <a:lumMod val="50000"/>
                  </a:schemeClr>
                </a:solidFill>
                <a:latin typeface="Arial"/>
                <a:ea typeface="DejaVu Sans"/>
              </a:rPr>
              <a:t>I laboratori per infermieri S&amp;T</a:t>
            </a:r>
            <a:endParaRPr lang="it-IT" sz="4400" b="0" strike="noStrike" spc="-1" dirty="0">
              <a:solidFill>
                <a:schemeClr val="accent5">
                  <a:lumMod val="50000"/>
                </a:schemeClr>
              </a:solidFill>
              <a:latin typeface="Arial"/>
            </a:endParaRPr>
          </a:p>
        </p:txBody>
      </p:sp>
      <p:sp>
        <p:nvSpPr>
          <p:cNvPr id="9" name="Rettangolo 8">
            <a:extLst>
              <a:ext uri="{FF2B5EF4-FFF2-40B4-BE49-F238E27FC236}">
                <a16:creationId xmlns:a16="http://schemas.microsoft.com/office/drawing/2014/main" id="{E0D0350C-4B21-023E-0F41-4F40A2F3F8BE}"/>
              </a:ext>
            </a:extLst>
          </p:cNvPr>
          <p:cNvSpPr/>
          <p:nvPr/>
        </p:nvSpPr>
        <p:spPr>
          <a:xfrm>
            <a:off x="389890" y="4226084"/>
            <a:ext cx="2993042" cy="1138396"/>
          </a:xfrm>
          <a:prstGeom prst="rect">
            <a:avLst/>
          </a:prstGeom>
          <a:noFill/>
          <a:ln w="72000">
            <a:solidFill>
              <a:schemeClr val="accent1">
                <a:lumMod val="75000"/>
              </a:schemeClr>
            </a:solidFill>
            <a:round/>
          </a:ln>
        </p:spPr>
        <p:style>
          <a:lnRef idx="0">
            <a:scrgbClr r="0" g="0" b="0"/>
          </a:lnRef>
          <a:fillRef idx="0">
            <a:scrgbClr r="0" g="0" b="0"/>
          </a:fillRef>
          <a:effectRef idx="0">
            <a:scrgbClr r="0" g="0" b="0"/>
          </a:effectRef>
          <a:fontRef idx="minor"/>
        </p:style>
        <p:txBody>
          <a:bodyPr lIns="125640" tIns="80640" rIns="125640" bIns="80640" anchor="t">
            <a:noAutofit/>
          </a:bodyPr>
          <a:lstStyle/>
          <a:p>
            <a:pPr algn="ctr">
              <a:lnSpc>
                <a:spcPct val="100000"/>
              </a:lnSpc>
              <a:buNone/>
            </a:pPr>
            <a:r>
              <a:rPr lang="it-IT" b="1" spc="-1" dirty="0">
                <a:latin typeface="Arial"/>
              </a:rPr>
              <a:t>AMBULATORIO ORL </a:t>
            </a:r>
          </a:p>
          <a:p>
            <a:pPr algn="ctr">
              <a:lnSpc>
                <a:spcPct val="100000"/>
              </a:lnSpc>
              <a:buNone/>
            </a:pPr>
            <a:r>
              <a:rPr lang="it-IT" b="1" strike="noStrike" spc="-1" dirty="0">
                <a:latin typeface="Arial"/>
              </a:rPr>
              <a:t>8 ORE FSC</a:t>
            </a:r>
          </a:p>
        </p:txBody>
      </p:sp>
      <p:sp>
        <p:nvSpPr>
          <p:cNvPr id="10" name="Rettangolo 9">
            <a:extLst>
              <a:ext uri="{FF2B5EF4-FFF2-40B4-BE49-F238E27FC236}">
                <a16:creationId xmlns:a16="http://schemas.microsoft.com/office/drawing/2014/main" id="{C83EADDE-DEFB-7136-DA75-40410017BCEE}"/>
              </a:ext>
            </a:extLst>
          </p:cNvPr>
          <p:cNvSpPr/>
          <p:nvPr/>
        </p:nvSpPr>
        <p:spPr>
          <a:xfrm>
            <a:off x="4469130" y="4226084"/>
            <a:ext cx="2993042" cy="1138396"/>
          </a:xfrm>
          <a:prstGeom prst="rect">
            <a:avLst/>
          </a:prstGeom>
          <a:noFill/>
          <a:ln w="72000">
            <a:solidFill>
              <a:schemeClr val="accent1">
                <a:lumMod val="75000"/>
              </a:schemeClr>
            </a:solidFill>
            <a:round/>
          </a:ln>
        </p:spPr>
        <p:style>
          <a:lnRef idx="0">
            <a:scrgbClr r="0" g="0" b="0"/>
          </a:lnRef>
          <a:fillRef idx="0">
            <a:scrgbClr r="0" g="0" b="0"/>
          </a:fillRef>
          <a:effectRef idx="0">
            <a:scrgbClr r="0" g="0" b="0"/>
          </a:effectRef>
          <a:fontRef idx="minor"/>
        </p:style>
        <p:txBody>
          <a:bodyPr lIns="125640" tIns="80640" rIns="125640" bIns="80640" anchor="t">
            <a:noAutofit/>
          </a:bodyPr>
          <a:lstStyle/>
          <a:p>
            <a:pPr algn="ctr">
              <a:lnSpc>
                <a:spcPct val="100000"/>
              </a:lnSpc>
              <a:buNone/>
            </a:pPr>
            <a:r>
              <a:rPr lang="it-IT" b="1" spc="-1" dirty="0">
                <a:latin typeface="Arial"/>
              </a:rPr>
              <a:t>AMBULATORIO OCULISTICO</a:t>
            </a:r>
          </a:p>
          <a:p>
            <a:pPr algn="ctr">
              <a:lnSpc>
                <a:spcPct val="100000"/>
              </a:lnSpc>
              <a:buNone/>
            </a:pPr>
            <a:r>
              <a:rPr lang="it-IT" b="1" strike="noStrike" spc="-1" dirty="0">
                <a:latin typeface="Arial"/>
              </a:rPr>
              <a:t>8 ORE FSC</a:t>
            </a:r>
          </a:p>
        </p:txBody>
      </p:sp>
      <p:sp>
        <p:nvSpPr>
          <p:cNvPr id="11" name="Rettangolo 10">
            <a:extLst>
              <a:ext uri="{FF2B5EF4-FFF2-40B4-BE49-F238E27FC236}">
                <a16:creationId xmlns:a16="http://schemas.microsoft.com/office/drawing/2014/main" id="{96F575B3-D6EC-16FC-AB5C-9A05DB9FD0DC}"/>
              </a:ext>
            </a:extLst>
          </p:cNvPr>
          <p:cNvSpPr/>
          <p:nvPr/>
        </p:nvSpPr>
        <p:spPr>
          <a:xfrm>
            <a:off x="8548370" y="4226084"/>
            <a:ext cx="2993042" cy="1138396"/>
          </a:xfrm>
          <a:prstGeom prst="rect">
            <a:avLst/>
          </a:prstGeom>
          <a:noFill/>
          <a:ln w="72000">
            <a:solidFill>
              <a:schemeClr val="accent1">
                <a:lumMod val="75000"/>
              </a:schemeClr>
            </a:solidFill>
            <a:round/>
          </a:ln>
        </p:spPr>
        <p:style>
          <a:lnRef idx="0">
            <a:scrgbClr r="0" g="0" b="0"/>
          </a:lnRef>
          <a:fillRef idx="0">
            <a:scrgbClr r="0" g="0" b="0"/>
          </a:fillRef>
          <a:effectRef idx="0">
            <a:scrgbClr r="0" g="0" b="0"/>
          </a:effectRef>
          <a:fontRef idx="minor"/>
        </p:style>
        <p:txBody>
          <a:bodyPr lIns="125640" tIns="80640" rIns="125640" bIns="80640" anchor="t">
            <a:noAutofit/>
          </a:bodyPr>
          <a:lstStyle/>
          <a:p>
            <a:pPr algn="ctr">
              <a:lnSpc>
                <a:spcPct val="100000"/>
              </a:lnSpc>
              <a:buNone/>
            </a:pPr>
            <a:r>
              <a:rPr lang="it-IT" b="1" spc="-1" dirty="0">
                <a:latin typeface="Arial"/>
              </a:rPr>
              <a:t>AMBULATORIO DERMATOLOGICO </a:t>
            </a:r>
          </a:p>
          <a:p>
            <a:pPr algn="ctr">
              <a:lnSpc>
                <a:spcPct val="100000"/>
              </a:lnSpc>
              <a:buNone/>
            </a:pPr>
            <a:r>
              <a:rPr lang="it-IT" b="1" spc="-1" dirty="0">
                <a:latin typeface="Arial"/>
              </a:rPr>
              <a:t>8 ORE FSC</a:t>
            </a:r>
            <a:endParaRPr lang="it-IT" b="1" strike="noStrike" spc="-1" dirty="0">
              <a:latin typeface="Arial"/>
            </a:endParaRPr>
          </a:p>
        </p:txBody>
      </p:sp>
      <p:sp>
        <p:nvSpPr>
          <p:cNvPr id="12" name="Rettangolo 11">
            <a:extLst>
              <a:ext uri="{FF2B5EF4-FFF2-40B4-BE49-F238E27FC236}">
                <a16:creationId xmlns:a16="http://schemas.microsoft.com/office/drawing/2014/main" id="{DE7D2ABA-EB66-F9BA-834E-782C4E4B2783}"/>
              </a:ext>
            </a:extLst>
          </p:cNvPr>
          <p:cNvSpPr/>
          <p:nvPr/>
        </p:nvSpPr>
        <p:spPr>
          <a:xfrm>
            <a:off x="4469130" y="2579212"/>
            <a:ext cx="2993042" cy="1016952"/>
          </a:xfrm>
          <a:prstGeom prst="rect">
            <a:avLst/>
          </a:prstGeom>
          <a:noFill/>
          <a:ln w="72000">
            <a:solidFill>
              <a:schemeClr val="accent1">
                <a:lumMod val="75000"/>
              </a:schemeClr>
            </a:solidFill>
            <a:round/>
          </a:ln>
        </p:spPr>
        <p:style>
          <a:lnRef idx="0">
            <a:scrgbClr r="0" g="0" b="0"/>
          </a:lnRef>
          <a:fillRef idx="0">
            <a:scrgbClr r="0" g="0" b="0"/>
          </a:fillRef>
          <a:effectRef idx="0">
            <a:scrgbClr r="0" g="0" b="0"/>
          </a:effectRef>
          <a:fontRef idx="minor"/>
        </p:style>
        <p:txBody>
          <a:bodyPr lIns="125640" tIns="80640" rIns="125640" bIns="80640" anchor="t">
            <a:noAutofit/>
          </a:bodyPr>
          <a:lstStyle/>
          <a:p>
            <a:pPr algn="ctr">
              <a:lnSpc>
                <a:spcPct val="100000"/>
              </a:lnSpc>
              <a:buNone/>
            </a:pPr>
            <a:r>
              <a:rPr lang="it-IT" b="1" spc="-1" dirty="0">
                <a:latin typeface="Arial"/>
              </a:rPr>
              <a:t>5 suture in affiancamento con il medico di PS</a:t>
            </a:r>
            <a:endParaRPr lang="it-IT" b="1" strike="noStrike" spc="-1" dirty="0">
              <a:latin typeface="Arial"/>
            </a:endParaRPr>
          </a:p>
        </p:txBody>
      </p:sp>
      <p:sp>
        <p:nvSpPr>
          <p:cNvPr id="13" name="Freccia in giù 9">
            <a:extLst>
              <a:ext uri="{FF2B5EF4-FFF2-40B4-BE49-F238E27FC236}">
                <a16:creationId xmlns:a16="http://schemas.microsoft.com/office/drawing/2014/main" id="{D411D9F5-D8AF-918E-AA68-0D3B1494F4D4}"/>
              </a:ext>
            </a:extLst>
          </p:cNvPr>
          <p:cNvSpPr/>
          <p:nvPr/>
        </p:nvSpPr>
        <p:spPr>
          <a:xfrm rot="16200000">
            <a:off x="3717634" y="2588079"/>
            <a:ext cx="375902" cy="822846"/>
          </a:xfrm>
          <a:prstGeom prst="downArrow">
            <a:avLst>
              <a:gd name="adj1" fmla="val 50000"/>
              <a:gd name="adj2" fmla="val 50000"/>
            </a:avLst>
          </a:prstGeom>
          <a:solidFill>
            <a:srgbClr val="3494BA"/>
          </a:solidFill>
          <a:ln>
            <a:solidFill>
              <a:srgbClr val="266D89"/>
            </a:solidFill>
            <a:round/>
          </a:ln>
        </p:spPr>
        <p:style>
          <a:lnRef idx="2">
            <a:schemeClr val="accent1">
              <a:shade val="50000"/>
            </a:schemeClr>
          </a:lnRef>
          <a:fillRef idx="1">
            <a:schemeClr val="accent1"/>
          </a:fillRef>
          <a:effectRef idx="0">
            <a:schemeClr val="accent1"/>
          </a:effectRef>
          <a:fontRef idx="minor"/>
        </p:style>
        <p:txBody>
          <a:bodyPr/>
          <a:lstStyle/>
          <a:p>
            <a:endParaRPr lang="it-IT"/>
          </a:p>
        </p:txBody>
      </p:sp>
      <p:pic>
        <p:nvPicPr>
          <p:cNvPr id="15" name="Immagine 14">
            <a:extLst>
              <a:ext uri="{FF2B5EF4-FFF2-40B4-BE49-F238E27FC236}">
                <a16:creationId xmlns:a16="http://schemas.microsoft.com/office/drawing/2014/main" id="{4B2A9D0C-7BBE-FD9F-19C7-66DB6C610C4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14294" y="2315197"/>
            <a:ext cx="4376376" cy="1544981"/>
          </a:xfrm>
          <a:prstGeom prst="rect">
            <a:avLst/>
          </a:prstGeom>
        </p:spPr>
      </p:pic>
      <p:pic>
        <p:nvPicPr>
          <p:cNvPr id="18" name="Immagine 17">
            <a:extLst>
              <a:ext uri="{FF2B5EF4-FFF2-40B4-BE49-F238E27FC236}">
                <a16:creationId xmlns:a16="http://schemas.microsoft.com/office/drawing/2014/main" id="{F8016D5B-16E7-FD2B-6DA7-30DCA8404E9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709745" y="4795282"/>
            <a:ext cx="1346374" cy="1795165"/>
          </a:xfrm>
          <a:prstGeom prst="rect">
            <a:avLst/>
          </a:prstGeom>
        </p:spPr>
      </p:pic>
      <p:pic>
        <p:nvPicPr>
          <p:cNvPr id="21" name="Immagine 20">
            <a:extLst>
              <a:ext uri="{FF2B5EF4-FFF2-40B4-BE49-F238E27FC236}">
                <a16:creationId xmlns:a16="http://schemas.microsoft.com/office/drawing/2014/main" id="{FAF04C79-2838-AB73-924B-BC8374F57EA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688197" y="4860679"/>
            <a:ext cx="1511787" cy="1511787"/>
          </a:xfrm>
          <a:prstGeom prst="rect">
            <a:avLst/>
          </a:prstGeom>
        </p:spPr>
      </p:pic>
      <p:pic>
        <p:nvPicPr>
          <p:cNvPr id="24" name="Immagine 23">
            <a:extLst>
              <a:ext uri="{FF2B5EF4-FFF2-40B4-BE49-F238E27FC236}">
                <a16:creationId xmlns:a16="http://schemas.microsoft.com/office/drawing/2014/main" id="{5273DAA8-3DE9-7564-3D8E-14E660F1C892}"/>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0390073" y="5149898"/>
            <a:ext cx="1232822" cy="1232822"/>
          </a:xfrm>
          <a:prstGeom prst="rect">
            <a:avLst/>
          </a:prstGeom>
        </p:spPr>
      </p:pic>
    </p:spTree>
    <p:extLst>
      <p:ext uri="{BB962C8B-B14F-4D97-AF65-F5344CB8AC3E}">
        <p14:creationId xmlns:p14="http://schemas.microsoft.com/office/powerpoint/2010/main" val="1395497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ttangolo 251"/>
          <p:cNvSpPr/>
          <p:nvPr/>
        </p:nvSpPr>
        <p:spPr>
          <a:xfrm>
            <a:off x="2319900" y="99698"/>
            <a:ext cx="11697480" cy="862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2600" b="1" strike="noStrike" spc="-1" dirty="0">
                <a:solidFill>
                  <a:schemeClr val="accent5">
                    <a:lumMod val="50000"/>
                  </a:schemeClr>
                </a:solidFill>
                <a:latin typeface="Century Gothic" panose="020B0502020202020204" pitchFamily="34" charset="0"/>
                <a:ea typeface="DejaVu Sans"/>
              </a:rPr>
              <a:t>I protocolli </a:t>
            </a:r>
            <a:r>
              <a:rPr lang="it-IT" sz="2600" b="1" spc="-1" dirty="0">
                <a:solidFill>
                  <a:schemeClr val="accent5">
                    <a:lumMod val="50000"/>
                  </a:schemeClr>
                </a:solidFill>
                <a:latin typeface="Century Gothic" panose="020B0502020202020204" pitchFamily="34" charset="0"/>
                <a:ea typeface="DejaVu Sans"/>
              </a:rPr>
              <a:t>applicati in A</a:t>
            </a:r>
            <a:r>
              <a:rPr lang="it-IT" sz="2600" b="1" strike="noStrike" spc="-1" dirty="0">
                <a:solidFill>
                  <a:schemeClr val="accent5">
                    <a:lumMod val="50000"/>
                  </a:schemeClr>
                </a:solidFill>
                <a:latin typeface="Century Gothic" panose="020B0502020202020204" pitchFamily="34" charset="0"/>
                <a:ea typeface="DejaVu Sans"/>
              </a:rPr>
              <a:t>usl e AOU</a:t>
            </a:r>
          </a:p>
          <a:p>
            <a:pPr algn="ctr">
              <a:lnSpc>
                <a:spcPct val="100000"/>
              </a:lnSpc>
              <a:buNone/>
            </a:pPr>
            <a:r>
              <a:rPr lang="it-IT" sz="2600" b="1" strike="noStrike" spc="-1" dirty="0">
                <a:solidFill>
                  <a:schemeClr val="accent5">
                    <a:lumMod val="50000"/>
                  </a:schemeClr>
                </a:solidFill>
                <a:latin typeface="Century Gothic" panose="020B0502020202020204" pitchFamily="34" charset="0"/>
                <a:ea typeface="DejaVu Sans"/>
              </a:rPr>
              <a:t> di </a:t>
            </a:r>
            <a:r>
              <a:rPr lang="it-IT" sz="2600" b="1" spc="-1" dirty="0">
                <a:solidFill>
                  <a:schemeClr val="accent5">
                    <a:lumMod val="50000"/>
                  </a:schemeClr>
                </a:solidFill>
                <a:latin typeface="Century Gothic" panose="020B0502020202020204" pitchFamily="34" charset="0"/>
                <a:ea typeface="DejaVu Sans"/>
              </a:rPr>
              <a:t>F</a:t>
            </a:r>
            <a:r>
              <a:rPr lang="it-IT" sz="2600" b="1" strike="noStrike" spc="-1" dirty="0">
                <a:solidFill>
                  <a:schemeClr val="accent5">
                    <a:lumMod val="50000"/>
                  </a:schemeClr>
                </a:solidFill>
                <a:latin typeface="Century Gothic" panose="020B0502020202020204" pitchFamily="34" charset="0"/>
                <a:ea typeface="DejaVu Sans"/>
              </a:rPr>
              <a:t>errara</a:t>
            </a:r>
            <a:endParaRPr lang="it-IT" sz="2600" b="0" strike="noStrike" spc="-1" dirty="0">
              <a:solidFill>
                <a:schemeClr val="accent5">
                  <a:lumMod val="50000"/>
                </a:schemeClr>
              </a:solidFill>
              <a:latin typeface="Century Gothic" panose="020B0502020202020204" pitchFamily="34" charset="0"/>
            </a:endParaRPr>
          </a:p>
        </p:txBody>
      </p:sp>
      <p:sp>
        <p:nvSpPr>
          <p:cNvPr id="254" name="Rettangolo 253"/>
          <p:cNvSpPr/>
          <p:nvPr/>
        </p:nvSpPr>
        <p:spPr>
          <a:xfrm>
            <a:off x="540000" y="1620000"/>
            <a:ext cx="3058200" cy="2149360"/>
          </a:xfrm>
          <a:prstGeom prst="rect">
            <a:avLst/>
          </a:prstGeom>
          <a:solidFill>
            <a:srgbClr val="88D8E8"/>
          </a:solidFill>
          <a:ln w="0">
            <a:solidFill>
              <a:srgbClr val="88D8E8"/>
            </a:solidFill>
          </a:ln>
        </p:spPr>
        <p:style>
          <a:lnRef idx="0">
            <a:scrgbClr r="0" g="0" b="0"/>
          </a:lnRef>
          <a:fillRef idx="0">
            <a:scrgbClr r="0" g="0" b="0"/>
          </a:fillRef>
          <a:effectRef idx="0">
            <a:scrgbClr r="0" g="0" b="0"/>
          </a:effectRef>
          <a:fontRef idx="minor"/>
        </p:style>
        <p:txBody>
          <a:bodyPr/>
          <a:lstStyle/>
          <a:p>
            <a:endParaRPr lang="it-IT"/>
          </a:p>
        </p:txBody>
      </p:sp>
      <p:sp>
        <p:nvSpPr>
          <p:cNvPr id="255" name="Rettangolo 254"/>
          <p:cNvSpPr/>
          <p:nvPr/>
        </p:nvSpPr>
        <p:spPr>
          <a:xfrm>
            <a:off x="546120" y="1799999"/>
            <a:ext cx="2872080" cy="180180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it-IT" sz="2200" b="1" strike="noStrike" spc="-1" dirty="0">
                <a:solidFill>
                  <a:srgbClr val="000000"/>
                </a:solidFill>
                <a:latin typeface="Century Gothic" panose="020B0502020202020204" pitchFamily="34" charset="0"/>
                <a:ea typeface="DejaVu Sans"/>
              </a:rPr>
              <a:t>38 PROTOCOLLI </a:t>
            </a:r>
            <a:endParaRPr lang="it-IT" sz="2200" b="0" strike="noStrike" spc="-1" dirty="0">
              <a:latin typeface="Century Gothic" panose="020B0502020202020204" pitchFamily="34" charset="0"/>
            </a:endParaRPr>
          </a:p>
          <a:p>
            <a:pPr>
              <a:lnSpc>
                <a:spcPct val="100000"/>
              </a:lnSpc>
              <a:buNone/>
            </a:pPr>
            <a:r>
              <a:rPr lang="it-IT" sz="2200" b="1" strike="noStrike" spc="-1" dirty="0">
                <a:solidFill>
                  <a:srgbClr val="000000"/>
                </a:solidFill>
                <a:latin typeface="Century Gothic" panose="020B0502020202020204" pitchFamily="34" charset="0"/>
                <a:ea typeface="DejaVu Sans"/>
              </a:rPr>
              <a:t>REVISIONATI </a:t>
            </a:r>
            <a:endParaRPr lang="it-IT" sz="2200" b="0" strike="noStrike" spc="-1" dirty="0">
              <a:latin typeface="Century Gothic" panose="020B0502020202020204" pitchFamily="34" charset="0"/>
            </a:endParaRPr>
          </a:p>
          <a:p>
            <a:pPr>
              <a:lnSpc>
                <a:spcPct val="100000"/>
              </a:lnSpc>
              <a:buNone/>
            </a:pPr>
            <a:r>
              <a:rPr lang="it-IT" sz="2200" b="1" strike="noStrike" spc="-1" dirty="0">
                <a:solidFill>
                  <a:srgbClr val="000000"/>
                </a:solidFill>
                <a:latin typeface="Century Gothic" panose="020B0502020202020204" pitchFamily="34" charset="0"/>
                <a:ea typeface="DejaVu Sans"/>
              </a:rPr>
              <a:t>APPLICATI</a:t>
            </a:r>
            <a:endParaRPr lang="it-IT" sz="2200" b="0" strike="noStrike" spc="-1" dirty="0">
              <a:latin typeface="Century Gothic" panose="020B0502020202020204" pitchFamily="34" charset="0"/>
            </a:endParaRPr>
          </a:p>
          <a:p>
            <a:pPr>
              <a:lnSpc>
                <a:spcPct val="100000"/>
              </a:lnSpc>
              <a:buNone/>
            </a:pPr>
            <a:r>
              <a:rPr lang="it-IT" sz="2200" b="1" strike="noStrike" spc="-1" dirty="0">
                <a:solidFill>
                  <a:srgbClr val="000000"/>
                </a:solidFill>
                <a:latin typeface="Century Gothic" panose="020B0502020202020204" pitchFamily="34" charset="0"/>
                <a:ea typeface="DejaVu Sans"/>
              </a:rPr>
              <a:t>IN AUSL FERRARA E AOU FERRARA</a:t>
            </a:r>
          </a:p>
          <a:p>
            <a:pPr>
              <a:lnSpc>
                <a:spcPct val="100000"/>
              </a:lnSpc>
              <a:buNone/>
            </a:pPr>
            <a:endParaRPr lang="it-IT" sz="2200" b="0" strike="noStrike" spc="-1" dirty="0">
              <a:latin typeface="Century Gothic" panose="020B0502020202020204" pitchFamily="34" charset="0"/>
            </a:endParaRPr>
          </a:p>
        </p:txBody>
      </p:sp>
      <p:pic>
        <p:nvPicPr>
          <p:cNvPr id="4" name="Immagine 3">
            <a:extLst>
              <a:ext uri="{FF2B5EF4-FFF2-40B4-BE49-F238E27FC236}">
                <a16:creationId xmlns:a16="http://schemas.microsoft.com/office/drawing/2014/main" id="{C4BAA98F-B969-B4B2-94D6-44801EB9A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598" y="961898"/>
            <a:ext cx="5620898" cy="5438902"/>
          </a:xfrm>
          <a:prstGeom prst="rect">
            <a:avLst/>
          </a:prstGeom>
        </p:spPr>
      </p:pic>
      <p:sp>
        <p:nvSpPr>
          <p:cNvPr id="2" name="Rettangolo 1">
            <a:extLst>
              <a:ext uri="{FF2B5EF4-FFF2-40B4-BE49-F238E27FC236}">
                <a16:creationId xmlns:a16="http://schemas.microsoft.com/office/drawing/2014/main" id="{FCE6663C-ADAF-9247-7759-F4BF2595BF2C}"/>
              </a:ext>
            </a:extLst>
          </p:cNvPr>
          <p:cNvSpPr/>
          <p:nvPr/>
        </p:nvSpPr>
        <p:spPr>
          <a:xfrm rot="20047286">
            <a:off x="515352" y="4485863"/>
            <a:ext cx="4263155" cy="923330"/>
          </a:xfrm>
          <a:prstGeom prst="rect">
            <a:avLst/>
          </a:prstGeom>
          <a:noFill/>
        </p:spPr>
        <p:txBody>
          <a:bodyPr wrap="none" lIns="91440" tIns="45720" rIns="91440" bIns="45720">
            <a:spAutoFit/>
          </a:bodyPr>
          <a:lstStyle/>
          <a:p>
            <a:pPr algn="ctr"/>
            <a:r>
              <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SEE &amp; TREAT</a:t>
            </a:r>
          </a:p>
        </p:txBody>
      </p:sp>
      <p:pic>
        <p:nvPicPr>
          <p:cNvPr id="3" name="Immagine 2">
            <a:extLst>
              <a:ext uri="{FF2B5EF4-FFF2-40B4-BE49-F238E27FC236}">
                <a16:creationId xmlns:a16="http://schemas.microsoft.com/office/drawing/2014/main" id="{07D8D55E-1532-5C08-F247-A2DBC3F48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2" y="195807"/>
            <a:ext cx="4650738" cy="48208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ttangolo 251"/>
          <p:cNvSpPr/>
          <p:nvPr/>
        </p:nvSpPr>
        <p:spPr>
          <a:xfrm>
            <a:off x="247260" y="275719"/>
            <a:ext cx="11697480" cy="862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2600" b="1" spc="-1" dirty="0">
                <a:solidFill>
                  <a:schemeClr val="accent5">
                    <a:lumMod val="50000"/>
                  </a:schemeClr>
                </a:solidFill>
                <a:latin typeface="Century Gothic" panose="020B0502020202020204" pitchFamily="34" charset="0"/>
                <a:ea typeface="DejaVu Sans"/>
              </a:rPr>
              <a:t>I</a:t>
            </a:r>
            <a:r>
              <a:rPr lang="it-IT" sz="2600" b="1" strike="noStrike" spc="-1" dirty="0">
                <a:solidFill>
                  <a:schemeClr val="accent5">
                    <a:lumMod val="50000"/>
                  </a:schemeClr>
                </a:solidFill>
                <a:latin typeface="Century Gothic" panose="020B0502020202020204" pitchFamily="34" charset="0"/>
                <a:ea typeface="DejaVu Sans"/>
              </a:rPr>
              <a:t> protocolli trasversali applicati in Ausl e AOU di </a:t>
            </a:r>
            <a:r>
              <a:rPr lang="it-IT" sz="2600" b="1" spc="-1" dirty="0">
                <a:solidFill>
                  <a:schemeClr val="accent5">
                    <a:lumMod val="50000"/>
                  </a:schemeClr>
                </a:solidFill>
                <a:latin typeface="Century Gothic" panose="020B0502020202020204" pitchFamily="34" charset="0"/>
                <a:ea typeface="DejaVu Sans"/>
              </a:rPr>
              <a:t>F</a:t>
            </a:r>
            <a:r>
              <a:rPr lang="it-IT" sz="2600" b="1" strike="noStrike" spc="-1" dirty="0">
                <a:solidFill>
                  <a:schemeClr val="accent5">
                    <a:lumMod val="50000"/>
                  </a:schemeClr>
                </a:solidFill>
                <a:latin typeface="Century Gothic" panose="020B0502020202020204" pitchFamily="34" charset="0"/>
                <a:ea typeface="DejaVu Sans"/>
              </a:rPr>
              <a:t>errara</a:t>
            </a:r>
            <a:endParaRPr lang="it-IT" sz="2600" b="0" strike="noStrike" spc="-1" dirty="0">
              <a:solidFill>
                <a:schemeClr val="accent5">
                  <a:lumMod val="50000"/>
                </a:schemeClr>
              </a:solidFill>
              <a:latin typeface="Century Gothic" panose="020B0502020202020204" pitchFamily="34" charset="0"/>
            </a:endParaRPr>
          </a:p>
        </p:txBody>
      </p:sp>
      <p:sp>
        <p:nvSpPr>
          <p:cNvPr id="254" name="Rettangolo 253"/>
          <p:cNvSpPr/>
          <p:nvPr/>
        </p:nvSpPr>
        <p:spPr>
          <a:xfrm>
            <a:off x="342360" y="991341"/>
            <a:ext cx="2949520" cy="1135799"/>
          </a:xfrm>
          <a:prstGeom prst="rect">
            <a:avLst/>
          </a:prstGeom>
          <a:solidFill>
            <a:srgbClr val="88D8E8"/>
          </a:solidFill>
          <a:ln w="0">
            <a:solidFill>
              <a:srgbClr val="88D8E8"/>
            </a:solidFill>
          </a:ln>
        </p:spPr>
        <p:style>
          <a:lnRef idx="0">
            <a:scrgbClr r="0" g="0" b="0"/>
          </a:lnRef>
          <a:fillRef idx="0">
            <a:scrgbClr r="0" g="0" b="0"/>
          </a:fillRef>
          <a:effectRef idx="0">
            <a:scrgbClr r="0" g="0" b="0"/>
          </a:effectRef>
          <a:fontRef idx="minor"/>
        </p:style>
        <p:txBody>
          <a:bodyPr/>
          <a:lstStyle/>
          <a:p>
            <a:endParaRPr lang="it-IT" dirty="0"/>
          </a:p>
        </p:txBody>
      </p:sp>
      <p:sp>
        <p:nvSpPr>
          <p:cNvPr id="255" name="Rettangolo 254"/>
          <p:cNvSpPr/>
          <p:nvPr/>
        </p:nvSpPr>
        <p:spPr>
          <a:xfrm>
            <a:off x="719772" y="1139448"/>
            <a:ext cx="2872080" cy="133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it-IT" sz="2200" b="1" spc="-1" dirty="0">
                <a:solidFill>
                  <a:srgbClr val="000000"/>
                </a:solidFill>
                <a:latin typeface="Arial"/>
                <a:ea typeface="DejaVu Sans"/>
              </a:rPr>
              <a:t>4</a:t>
            </a:r>
            <a:r>
              <a:rPr lang="it-IT" sz="2200" b="1" strike="noStrike" spc="-1" dirty="0">
                <a:solidFill>
                  <a:srgbClr val="000000"/>
                </a:solidFill>
                <a:latin typeface="Arial"/>
                <a:ea typeface="DejaVu Sans"/>
              </a:rPr>
              <a:t> PROTOCOLLI </a:t>
            </a:r>
            <a:endParaRPr lang="it-IT" sz="2200" b="0" strike="noStrike" spc="-1" dirty="0">
              <a:latin typeface="Arial"/>
            </a:endParaRPr>
          </a:p>
          <a:p>
            <a:pPr>
              <a:lnSpc>
                <a:spcPct val="100000"/>
              </a:lnSpc>
              <a:buNone/>
            </a:pPr>
            <a:r>
              <a:rPr lang="it-IT" sz="2200" b="1" spc="-1" dirty="0">
                <a:solidFill>
                  <a:srgbClr val="000000"/>
                </a:solidFill>
                <a:latin typeface="Arial"/>
                <a:ea typeface="DejaVu Sans"/>
              </a:rPr>
              <a:t>TRASVERSALI</a:t>
            </a:r>
            <a:endParaRPr lang="it-IT" sz="2200" b="0" strike="noStrike" spc="-1" dirty="0">
              <a:latin typeface="Arial"/>
            </a:endParaRPr>
          </a:p>
        </p:txBody>
      </p:sp>
      <p:sp>
        <p:nvSpPr>
          <p:cNvPr id="3" name="Rettangolo 2">
            <a:extLst>
              <a:ext uri="{FF2B5EF4-FFF2-40B4-BE49-F238E27FC236}">
                <a16:creationId xmlns:a16="http://schemas.microsoft.com/office/drawing/2014/main" id="{AC7AC009-C131-B538-84D9-D9094688A99E}"/>
              </a:ext>
            </a:extLst>
          </p:cNvPr>
          <p:cNvSpPr/>
          <p:nvPr/>
        </p:nvSpPr>
        <p:spPr>
          <a:xfrm>
            <a:off x="6305400" y="1014889"/>
            <a:ext cx="3058200" cy="617640"/>
          </a:xfrm>
          <a:prstGeom prst="rect">
            <a:avLst/>
          </a:prstGeom>
          <a:solidFill>
            <a:schemeClr val="accent6">
              <a:lumMod val="40000"/>
              <a:lumOff val="60000"/>
            </a:schemeClr>
          </a:solidFill>
          <a:ln w="0">
            <a:solidFill>
              <a:srgbClr val="81D41A"/>
            </a:solidFill>
          </a:ln>
        </p:spPr>
        <p:style>
          <a:lnRef idx="0">
            <a:scrgbClr r="0" g="0" b="0"/>
          </a:lnRef>
          <a:fillRef idx="0">
            <a:scrgbClr r="0" g="0" b="0"/>
          </a:fillRef>
          <a:effectRef idx="0">
            <a:scrgbClr r="0" g="0" b="0"/>
          </a:effectRef>
          <a:fontRef idx="minor"/>
        </p:style>
        <p:txBody>
          <a:bodyPr/>
          <a:lstStyle/>
          <a:p>
            <a:pPr algn="ctr"/>
            <a:r>
              <a:rPr lang="it-IT" b="1" dirty="0"/>
              <a:t>DOLORE</a:t>
            </a:r>
          </a:p>
        </p:txBody>
      </p:sp>
      <p:sp>
        <p:nvSpPr>
          <p:cNvPr id="5" name="Rettangolo 4">
            <a:extLst>
              <a:ext uri="{FF2B5EF4-FFF2-40B4-BE49-F238E27FC236}">
                <a16:creationId xmlns:a16="http://schemas.microsoft.com/office/drawing/2014/main" id="{090AA249-115F-B763-A2ED-670E8FEE1E71}"/>
              </a:ext>
            </a:extLst>
          </p:cNvPr>
          <p:cNvSpPr/>
          <p:nvPr/>
        </p:nvSpPr>
        <p:spPr>
          <a:xfrm>
            <a:off x="533652" y="3120180"/>
            <a:ext cx="3058200" cy="617640"/>
          </a:xfrm>
          <a:prstGeom prst="rect">
            <a:avLst/>
          </a:prstGeom>
          <a:solidFill>
            <a:schemeClr val="accent6">
              <a:lumMod val="40000"/>
              <a:lumOff val="60000"/>
            </a:schemeClr>
          </a:solidFill>
          <a:ln w="0">
            <a:solidFill>
              <a:srgbClr val="81D41A"/>
            </a:solidFill>
          </a:ln>
        </p:spPr>
        <p:style>
          <a:lnRef idx="0">
            <a:scrgbClr r="0" g="0" b="0"/>
          </a:lnRef>
          <a:fillRef idx="0">
            <a:scrgbClr r="0" g="0" b="0"/>
          </a:fillRef>
          <a:effectRef idx="0">
            <a:scrgbClr r="0" g="0" b="0"/>
          </a:effectRef>
          <a:fontRef idx="minor"/>
        </p:style>
        <p:txBody>
          <a:bodyPr/>
          <a:lstStyle/>
          <a:p>
            <a:pPr algn="ctr"/>
            <a:r>
              <a:rPr lang="it-IT" b="1" dirty="0"/>
              <a:t>ANTIBIOTICO TERAPIA</a:t>
            </a:r>
          </a:p>
        </p:txBody>
      </p:sp>
      <p:sp>
        <p:nvSpPr>
          <p:cNvPr id="6" name="Rettangolo 5">
            <a:extLst>
              <a:ext uri="{FF2B5EF4-FFF2-40B4-BE49-F238E27FC236}">
                <a16:creationId xmlns:a16="http://schemas.microsoft.com/office/drawing/2014/main" id="{793C5E79-6B6E-4131-67C6-E2D0379E9CA1}"/>
              </a:ext>
            </a:extLst>
          </p:cNvPr>
          <p:cNvSpPr/>
          <p:nvPr/>
        </p:nvSpPr>
        <p:spPr>
          <a:xfrm>
            <a:off x="7834500" y="2995853"/>
            <a:ext cx="3058200" cy="617640"/>
          </a:xfrm>
          <a:prstGeom prst="rect">
            <a:avLst/>
          </a:prstGeom>
          <a:solidFill>
            <a:schemeClr val="accent6">
              <a:lumMod val="40000"/>
              <a:lumOff val="60000"/>
            </a:schemeClr>
          </a:solidFill>
          <a:ln w="0">
            <a:solidFill>
              <a:srgbClr val="81D41A"/>
            </a:solidFill>
          </a:ln>
        </p:spPr>
        <p:style>
          <a:lnRef idx="0">
            <a:scrgbClr r="0" g="0" b="0"/>
          </a:lnRef>
          <a:fillRef idx="0">
            <a:scrgbClr r="0" g="0" b="0"/>
          </a:fillRef>
          <a:effectRef idx="0">
            <a:scrgbClr r="0" g="0" b="0"/>
          </a:effectRef>
          <a:fontRef idx="minor"/>
        </p:style>
        <p:txBody>
          <a:bodyPr/>
          <a:lstStyle/>
          <a:p>
            <a:pPr algn="ctr"/>
            <a:r>
              <a:rPr lang="it-IT" b="1" dirty="0"/>
              <a:t>PROFILASSI ANTITETANICA</a:t>
            </a:r>
          </a:p>
        </p:txBody>
      </p:sp>
      <p:graphicFrame>
        <p:nvGraphicFramePr>
          <p:cNvPr id="7" name="Tabella 6">
            <a:extLst>
              <a:ext uri="{FF2B5EF4-FFF2-40B4-BE49-F238E27FC236}">
                <a16:creationId xmlns:a16="http://schemas.microsoft.com/office/drawing/2014/main" id="{A27A017A-77EA-D955-F5E3-975FD98E379F}"/>
              </a:ext>
            </a:extLst>
          </p:cNvPr>
          <p:cNvGraphicFramePr>
            <a:graphicFrameLocks noGrp="1"/>
          </p:cNvGraphicFramePr>
          <p:nvPr>
            <p:extLst>
              <p:ext uri="{D42A27DB-BD31-4B8C-83A1-F6EECF244321}">
                <p14:modId xmlns:p14="http://schemas.microsoft.com/office/powerpoint/2010/main" val="3873142458"/>
              </p:ext>
            </p:extLst>
          </p:nvPr>
        </p:nvGraphicFramePr>
        <p:xfrm>
          <a:off x="3755781" y="1855536"/>
          <a:ext cx="8188959" cy="731520"/>
        </p:xfrm>
        <a:graphic>
          <a:graphicData uri="http://schemas.openxmlformats.org/drawingml/2006/table">
            <a:tbl>
              <a:tblPr firstRow="1" firstCol="1" bandRow="1">
                <a:tableStyleId>{5C22544A-7EE6-4342-B048-85BDC9FD1C3A}</a:tableStyleId>
              </a:tblPr>
              <a:tblGrid>
                <a:gridCol w="2729087">
                  <a:extLst>
                    <a:ext uri="{9D8B030D-6E8A-4147-A177-3AD203B41FA5}">
                      <a16:colId xmlns:a16="http://schemas.microsoft.com/office/drawing/2014/main" val="2665019049"/>
                    </a:ext>
                  </a:extLst>
                </a:gridCol>
                <a:gridCol w="2729936">
                  <a:extLst>
                    <a:ext uri="{9D8B030D-6E8A-4147-A177-3AD203B41FA5}">
                      <a16:colId xmlns:a16="http://schemas.microsoft.com/office/drawing/2014/main" val="1208887093"/>
                    </a:ext>
                  </a:extLst>
                </a:gridCol>
                <a:gridCol w="2729936">
                  <a:extLst>
                    <a:ext uri="{9D8B030D-6E8A-4147-A177-3AD203B41FA5}">
                      <a16:colId xmlns:a16="http://schemas.microsoft.com/office/drawing/2014/main" val="760479243"/>
                    </a:ext>
                  </a:extLst>
                </a:gridCol>
              </a:tblGrid>
              <a:tr h="154410">
                <a:tc>
                  <a:txBody>
                    <a:bodyPr/>
                    <a:lstStyle/>
                    <a:p>
                      <a:r>
                        <a:rPr lang="it-IT" sz="1200" kern="100">
                          <a:effectLst/>
                        </a:rPr>
                        <a:t>Dolore</a:t>
                      </a:r>
                      <a:endParaRPr lang="it-IT" sz="1200" kern="10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tc>
                  <a:txBody>
                    <a:bodyPr/>
                    <a:lstStyle/>
                    <a:p>
                      <a:r>
                        <a:rPr lang="it-IT" sz="1200" kern="100">
                          <a:effectLst/>
                        </a:rPr>
                        <a:t>Farmaco</a:t>
                      </a:r>
                      <a:endParaRPr lang="it-IT" sz="1200" kern="10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tc>
                  <a:txBody>
                    <a:bodyPr/>
                    <a:lstStyle/>
                    <a:p>
                      <a:r>
                        <a:rPr lang="it-IT" sz="1200" kern="100">
                          <a:effectLst/>
                        </a:rPr>
                        <a:t>Pososolgia</a:t>
                      </a:r>
                      <a:endParaRPr lang="it-IT" sz="1200" kern="10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extLst>
                  <a:ext uri="{0D108BD9-81ED-4DB2-BD59-A6C34878D82A}">
                    <a16:rowId xmlns:a16="http://schemas.microsoft.com/office/drawing/2014/main" val="3337899216"/>
                  </a:ext>
                </a:extLst>
              </a:tr>
              <a:tr h="154410">
                <a:tc>
                  <a:txBody>
                    <a:bodyPr/>
                    <a:lstStyle/>
                    <a:p>
                      <a:r>
                        <a:rPr lang="it-IT" sz="1200" kern="100">
                          <a:effectLst/>
                        </a:rPr>
                        <a:t>NRS 1-4</a:t>
                      </a:r>
                      <a:endParaRPr lang="it-IT" sz="1200" kern="10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tc>
                  <a:txBody>
                    <a:bodyPr/>
                    <a:lstStyle/>
                    <a:p>
                      <a:r>
                        <a:rPr lang="it-IT" sz="1200" kern="100" dirty="0">
                          <a:effectLst/>
                        </a:rPr>
                        <a:t>Paracetamolo 1000 mg</a:t>
                      </a:r>
                      <a:endParaRPr lang="it-IT" sz="1200" kern="10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tc>
                  <a:txBody>
                    <a:bodyPr/>
                    <a:lstStyle/>
                    <a:p>
                      <a:r>
                        <a:rPr lang="it-IT" sz="1200" kern="100">
                          <a:effectLst/>
                        </a:rPr>
                        <a:t>1 cp x 3 volte al giorno</a:t>
                      </a:r>
                      <a:endParaRPr lang="it-IT" sz="1200" kern="10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extLst>
                  <a:ext uri="{0D108BD9-81ED-4DB2-BD59-A6C34878D82A}">
                    <a16:rowId xmlns:a16="http://schemas.microsoft.com/office/drawing/2014/main" val="4057724264"/>
                  </a:ext>
                </a:extLst>
              </a:tr>
              <a:tr h="154410">
                <a:tc>
                  <a:txBody>
                    <a:bodyPr/>
                    <a:lstStyle/>
                    <a:p>
                      <a:r>
                        <a:rPr lang="it-IT" sz="1200" kern="100">
                          <a:effectLst/>
                        </a:rPr>
                        <a:t>NRS 4-7</a:t>
                      </a:r>
                      <a:endParaRPr lang="it-IT" sz="1200" kern="10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tc>
                  <a:txBody>
                    <a:bodyPr/>
                    <a:lstStyle/>
                    <a:p>
                      <a:r>
                        <a:rPr lang="it-IT" sz="1200" kern="100">
                          <a:effectLst/>
                        </a:rPr>
                        <a:t>Paracetamolo 1000 mg</a:t>
                      </a:r>
                      <a:endParaRPr lang="it-IT" sz="1200" kern="10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tc>
                  <a:txBody>
                    <a:bodyPr/>
                    <a:lstStyle/>
                    <a:p>
                      <a:r>
                        <a:rPr lang="it-IT" sz="1200" kern="100">
                          <a:effectLst/>
                        </a:rPr>
                        <a:t>1 cp x 3 volte al giorno</a:t>
                      </a:r>
                      <a:endParaRPr lang="it-IT" sz="1200" kern="10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extLst>
                  <a:ext uri="{0D108BD9-81ED-4DB2-BD59-A6C34878D82A}">
                    <a16:rowId xmlns:a16="http://schemas.microsoft.com/office/drawing/2014/main" val="4176630387"/>
                  </a:ext>
                </a:extLst>
              </a:tr>
              <a:tr h="154410">
                <a:tc>
                  <a:txBody>
                    <a:bodyPr/>
                    <a:lstStyle/>
                    <a:p>
                      <a:r>
                        <a:rPr lang="it-IT" sz="1200" kern="100">
                          <a:effectLst/>
                        </a:rPr>
                        <a:t> </a:t>
                      </a:r>
                      <a:endParaRPr lang="it-IT" sz="1200" kern="10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tc>
                  <a:txBody>
                    <a:bodyPr/>
                    <a:lstStyle/>
                    <a:p>
                      <a:r>
                        <a:rPr lang="it-IT" sz="1200" kern="100" dirty="0">
                          <a:effectLst/>
                        </a:rPr>
                        <a:t>Ibuprofene 600 mg</a:t>
                      </a:r>
                      <a:endParaRPr lang="it-IT" sz="1200" kern="10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tc>
                  <a:txBody>
                    <a:bodyPr/>
                    <a:lstStyle/>
                    <a:p>
                      <a:r>
                        <a:rPr lang="it-IT" sz="1200" kern="100" dirty="0">
                          <a:effectLst/>
                        </a:rPr>
                        <a:t>1 </a:t>
                      </a:r>
                      <a:r>
                        <a:rPr lang="it-IT" sz="1200" kern="100" dirty="0" err="1">
                          <a:effectLst/>
                        </a:rPr>
                        <a:t>cp</a:t>
                      </a:r>
                      <a:r>
                        <a:rPr lang="it-IT" sz="1200" kern="100" dirty="0">
                          <a:effectLst/>
                        </a:rPr>
                        <a:t> x 2 volte al giorno</a:t>
                      </a:r>
                      <a:endParaRPr lang="it-IT" sz="1200" kern="10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extLst>
                  <a:ext uri="{0D108BD9-81ED-4DB2-BD59-A6C34878D82A}">
                    <a16:rowId xmlns:a16="http://schemas.microsoft.com/office/drawing/2014/main" val="188913703"/>
                  </a:ext>
                </a:extLst>
              </a:tr>
            </a:tbl>
          </a:graphicData>
        </a:graphic>
      </p:graphicFrame>
      <p:graphicFrame>
        <p:nvGraphicFramePr>
          <p:cNvPr id="8" name="Tabella 7">
            <a:extLst>
              <a:ext uri="{FF2B5EF4-FFF2-40B4-BE49-F238E27FC236}">
                <a16:creationId xmlns:a16="http://schemas.microsoft.com/office/drawing/2014/main" id="{0FDAF5B8-CCAC-3013-9C56-0251181AB7C5}"/>
              </a:ext>
            </a:extLst>
          </p:cNvPr>
          <p:cNvGraphicFramePr>
            <a:graphicFrameLocks noGrp="1"/>
          </p:cNvGraphicFramePr>
          <p:nvPr>
            <p:extLst>
              <p:ext uri="{D42A27DB-BD31-4B8C-83A1-F6EECF244321}">
                <p14:modId xmlns:p14="http://schemas.microsoft.com/office/powerpoint/2010/main" val="4280862254"/>
              </p:ext>
            </p:extLst>
          </p:nvPr>
        </p:nvGraphicFramePr>
        <p:xfrm>
          <a:off x="342360" y="3792281"/>
          <a:ext cx="5174520" cy="2926080"/>
        </p:xfrm>
        <a:graphic>
          <a:graphicData uri="http://schemas.openxmlformats.org/drawingml/2006/table">
            <a:tbl>
              <a:tblPr firstRow="1" firstCol="1" bandRow="1">
                <a:tableStyleId>{5C22544A-7EE6-4342-B048-85BDC9FD1C3A}</a:tableStyleId>
              </a:tblPr>
              <a:tblGrid>
                <a:gridCol w="1734146">
                  <a:extLst>
                    <a:ext uri="{9D8B030D-6E8A-4147-A177-3AD203B41FA5}">
                      <a16:colId xmlns:a16="http://schemas.microsoft.com/office/drawing/2014/main" val="1124067294"/>
                    </a:ext>
                  </a:extLst>
                </a:gridCol>
                <a:gridCol w="1715355">
                  <a:extLst>
                    <a:ext uri="{9D8B030D-6E8A-4147-A177-3AD203B41FA5}">
                      <a16:colId xmlns:a16="http://schemas.microsoft.com/office/drawing/2014/main" val="3807541696"/>
                    </a:ext>
                  </a:extLst>
                </a:gridCol>
                <a:gridCol w="1725019">
                  <a:extLst>
                    <a:ext uri="{9D8B030D-6E8A-4147-A177-3AD203B41FA5}">
                      <a16:colId xmlns:a16="http://schemas.microsoft.com/office/drawing/2014/main" val="680572631"/>
                    </a:ext>
                  </a:extLst>
                </a:gridCol>
              </a:tblGrid>
              <a:tr h="149197">
                <a:tc>
                  <a:txBody>
                    <a:bodyPr/>
                    <a:lstStyle/>
                    <a:p>
                      <a:r>
                        <a:rPr lang="it-IT" sz="1200" kern="100">
                          <a:effectLst/>
                        </a:rPr>
                        <a:t>Apparato</a:t>
                      </a:r>
                      <a:endParaRPr lang="it-IT" sz="1200" kern="10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tc>
                  <a:txBody>
                    <a:bodyPr/>
                    <a:lstStyle/>
                    <a:p>
                      <a:r>
                        <a:rPr lang="it-IT" sz="1200" kern="100">
                          <a:effectLst/>
                        </a:rPr>
                        <a:t>Prima scelta</a:t>
                      </a:r>
                      <a:endParaRPr lang="it-IT" sz="1200" kern="10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tc>
                  <a:txBody>
                    <a:bodyPr/>
                    <a:lstStyle/>
                    <a:p>
                      <a:r>
                        <a:rPr lang="it-IT" sz="1200" kern="100">
                          <a:effectLst/>
                        </a:rPr>
                        <a:t>Seconda scelta</a:t>
                      </a:r>
                      <a:endParaRPr lang="it-IT" sz="1200" kern="10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extLst>
                  <a:ext uri="{0D108BD9-81ED-4DB2-BD59-A6C34878D82A}">
                    <a16:rowId xmlns:a16="http://schemas.microsoft.com/office/drawing/2014/main" val="859878895"/>
                  </a:ext>
                </a:extLst>
              </a:tr>
              <a:tr h="745984">
                <a:tc>
                  <a:txBody>
                    <a:bodyPr/>
                    <a:lstStyle/>
                    <a:p>
                      <a:r>
                        <a:rPr lang="it-IT" sz="1200" kern="100">
                          <a:effectLst/>
                        </a:rPr>
                        <a:t>UROLOGICO</a:t>
                      </a:r>
                      <a:endParaRPr lang="it-IT" sz="1200" kern="10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tc>
                  <a:txBody>
                    <a:bodyPr/>
                    <a:lstStyle/>
                    <a:p>
                      <a:r>
                        <a:rPr lang="it-IT" sz="1200" kern="100" dirty="0">
                          <a:effectLst/>
                        </a:rPr>
                        <a:t>Amoxicillina/Acido </a:t>
                      </a:r>
                      <a:r>
                        <a:rPr lang="it-IT" sz="1200" kern="100" dirty="0" err="1">
                          <a:effectLst/>
                        </a:rPr>
                        <a:t>Clavulanico</a:t>
                      </a:r>
                      <a:r>
                        <a:rPr lang="it-IT" sz="1200" kern="100" dirty="0">
                          <a:effectLst/>
                        </a:rPr>
                        <a:t> 875+125</a:t>
                      </a:r>
                    </a:p>
                    <a:p>
                      <a:r>
                        <a:rPr lang="it-IT" sz="1200" kern="100" dirty="0">
                          <a:effectLst/>
                        </a:rPr>
                        <a:t>1 </a:t>
                      </a:r>
                      <a:r>
                        <a:rPr lang="it-IT" sz="1200" kern="100" dirty="0" err="1">
                          <a:effectLst/>
                        </a:rPr>
                        <a:t>cp</a:t>
                      </a:r>
                      <a:r>
                        <a:rPr lang="it-IT" sz="1200" kern="100" dirty="0">
                          <a:effectLst/>
                        </a:rPr>
                        <a:t> ogni 8 ore</a:t>
                      </a:r>
                    </a:p>
                    <a:p>
                      <a:r>
                        <a:rPr lang="it-IT" sz="1200" kern="100" dirty="0">
                          <a:effectLst/>
                        </a:rPr>
                        <a:t>per 5/7 giorni</a:t>
                      </a:r>
                    </a:p>
                    <a:p>
                      <a:r>
                        <a:rPr lang="it-IT" sz="1200" kern="100" dirty="0">
                          <a:effectLst/>
                        </a:rPr>
                        <a:t> </a:t>
                      </a:r>
                      <a:endParaRPr lang="it-IT" sz="1200" kern="10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tc>
                  <a:txBody>
                    <a:bodyPr/>
                    <a:lstStyle/>
                    <a:p>
                      <a:r>
                        <a:rPr lang="it-IT" sz="1200" kern="100" dirty="0" err="1">
                          <a:effectLst/>
                        </a:rPr>
                        <a:t>Ciproxin</a:t>
                      </a:r>
                      <a:r>
                        <a:rPr lang="it-IT" sz="1200" kern="100" dirty="0">
                          <a:effectLst/>
                        </a:rPr>
                        <a:t> 500 </a:t>
                      </a:r>
                      <a:r>
                        <a:rPr lang="it-IT" sz="1200" kern="100" dirty="0" err="1">
                          <a:effectLst/>
                        </a:rPr>
                        <a:t>cp</a:t>
                      </a:r>
                      <a:r>
                        <a:rPr lang="it-IT" sz="1200" kern="100" dirty="0">
                          <a:effectLst/>
                        </a:rPr>
                        <a:t> 1 x 2 per 5/7giorni</a:t>
                      </a:r>
                      <a:endParaRPr lang="it-IT" sz="1200" kern="10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extLst>
                  <a:ext uri="{0D108BD9-81ED-4DB2-BD59-A6C34878D82A}">
                    <a16:rowId xmlns:a16="http://schemas.microsoft.com/office/drawing/2014/main" val="3962754321"/>
                  </a:ext>
                </a:extLst>
              </a:tr>
              <a:tr h="745984">
                <a:tc>
                  <a:txBody>
                    <a:bodyPr/>
                    <a:lstStyle/>
                    <a:p>
                      <a:r>
                        <a:rPr lang="it-IT" sz="1200" kern="100" dirty="0">
                          <a:effectLst/>
                        </a:rPr>
                        <a:t>TISSUTALE/DERMATOLOGICO</a:t>
                      </a:r>
                      <a:endParaRPr lang="it-IT" sz="1200" kern="10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tc>
                  <a:txBody>
                    <a:bodyPr/>
                    <a:lstStyle/>
                    <a:p>
                      <a:r>
                        <a:rPr lang="it-IT" sz="1200" kern="100" dirty="0">
                          <a:effectLst/>
                        </a:rPr>
                        <a:t>Amoxicillina/Acido </a:t>
                      </a:r>
                      <a:r>
                        <a:rPr lang="it-IT" sz="1200" kern="100" dirty="0" err="1">
                          <a:effectLst/>
                        </a:rPr>
                        <a:t>Clavulanico</a:t>
                      </a:r>
                      <a:r>
                        <a:rPr lang="it-IT" sz="1200" kern="100" dirty="0">
                          <a:effectLst/>
                        </a:rPr>
                        <a:t> 875+125</a:t>
                      </a:r>
                    </a:p>
                    <a:p>
                      <a:r>
                        <a:rPr lang="it-IT" sz="1200" kern="100" dirty="0">
                          <a:effectLst/>
                        </a:rPr>
                        <a:t>1 </a:t>
                      </a:r>
                      <a:r>
                        <a:rPr lang="it-IT" sz="1200" kern="100" dirty="0" err="1">
                          <a:effectLst/>
                        </a:rPr>
                        <a:t>cp</a:t>
                      </a:r>
                      <a:r>
                        <a:rPr lang="it-IT" sz="1200" kern="100" dirty="0">
                          <a:effectLst/>
                        </a:rPr>
                        <a:t> ogni 8 ore</a:t>
                      </a:r>
                    </a:p>
                    <a:p>
                      <a:r>
                        <a:rPr lang="it-IT" sz="1200" kern="100" dirty="0">
                          <a:effectLst/>
                        </a:rPr>
                        <a:t>per 5/7 giorni</a:t>
                      </a:r>
                    </a:p>
                    <a:p>
                      <a:r>
                        <a:rPr lang="it-IT" sz="1200" kern="100" dirty="0">
                          <a:effectLst/>
                        </a:rPr>
                        <a:t> </a:t>
                      </a:r>
                      <a:endParaRPr lang="it-IT" sz="1200" kern="10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tc>
                  <a:txBody>
                    <a:bodyPr/>
                    <a:lstStyle/>
                    <a:p>
                      <a:r>
                        <a:rPr lang="it-IT" sz="1200" kern="100">
                          <a:effectLst/>
                        </a:rPr>
                        <a:t>Levofloxacina 500 mg</a:t>
                      </a:r>
                    </a:p>
                    <a:p>
                      <a:r>
                        <a:rPr lang="it-IT" sz="1200" kern="100">
                          <a:effectLst/>
                        </a:rPr>
                        <a:t>1 cp al giorno per 5 giorni</a:t>
                      </a:r>
                      <a:endParaRPr lang="it-IT" sz="1200" kern="10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extLst>
                  <a:ext uri="{0D108BD9-81ED-4DB2-BD59-A6C34878D82A}">
                    <a16:rowId xmlns:a16="http://schemas.microsoft.com/office/drawing/2014/main" val="3104120489"/>
                  </a:ext>
                </a:extLst>
              </a:tr>
              <a:tr h="745984">
                <a:tc>
                  <a:txBody>
                    <a:bodyPr/>
                    <a:lstStyle/>
                    <a:p>
                      <a:r>
                        <a:rPr lang="it-IT" sz="1200" kern="100">
                          <a:effectLst/>
                        </a:rPr>
                        <a:t>ODONTOSTOMATOLOGICO</a:t>
                      </a:r>
                      <a:endParaRPr lang="it-IT" sz="1200" kern="10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tc>
                  <a:txBody>
                    <a:bodyPr/>
                    <a:lstStyle/>
                    <a:p>
                      <a:r>
                        <a:rPr lang="it-IT" sz="1200" kern="100" dirty="0">
                          <a:effectLst/>
                        </a:rPr>
                        <a:t>Amoxicillina/Acido </a:t>
                      </a:r>
                      <a:r>
                        <a:rPr lang="it-IT" sz="1200" kern="100" dirty="0" err="1">
                          <a:effectLst/>
                        </a:rPr>
                        <a:t>Clavulanico</a:t>
                      </a:r>
                      <a:r>
                        <a:rPr lang="it-IT" sz="1200" kern="100" dirty="0">
                          <a:effectLst/>
                        </a:rPr>
                        <a:t> 875+125</a:t>
                      </a:r>
                    </a:p>
                    <a:p>
                      <a:r>
                        <a:rPr lang="it-IT" sz="1200" kern="100" dirty="0">
                          <a:effectLst/>
                        </a:rPr>
                        <a:t>1 </a:t>
                      </a:r>
                      <a:r>
                        <a:rPr lang="it-IT" sz="1200" kern="100" dirty="0" err="1">
                          <a:effectLst/>
                        </a:rPr>
                        <a:t>cp</a:t>
                      </a:r>
                      <a:r>
                        <a:rPr lang="it-IT" sz="1200" kern="100" dirty="0">
                          <a:effectLst/>
                        </a:rPr>
                        <a:t> ogni 8 ore</a:t>
                      </a:r>
                    </a:p>
                    <a:p>
                      <a:r>
                        <a:rPr lang="it-IT" sz="1200" kern="100" dirty="0">
                          <a:effectLst/>
                        </a:rPr>
                        <a:t>per 5/7 giorni</a:t>
                      </a:r>
                    </a:p>
                    <a:p>
                      <a:r>
                        <a:rPr lang="it-IT" sz="1200" kern="100" dirty="0">
                          <a:effectLst/>
                        </a:rPr>
                        <a:t> </a:t>
                      </a:r>
                      <a:endParaRPr lang="it-IT" sz="1200" kern="10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tc>
                  <a:txBody>
                    <a:bodyPr/>
                    <a:lstStyle/>
                    <a:p>
                      <a:r>
                        <a:rPr lang="it-IT" sz="1200" kern="100" dirty="0">
                          <a:effectLst/>
                        </a:rPr>
                        <a:t>Claritromicina 500 mg</a:t>
                      </a:r>
                    </a:p>
                    <a:p>
                      <a:r>
                        <a:rPr lang="it-IT" sz="1200" kern="100" dirty="0">
                          <a:effectLst/>
                        </a:rPr>
                        <a:t>1cp ogni 12 ore</a:t>
                      </a:r>
                    </a:p>
                    <a:p>
                      <a:r>
                        <a:rPr lang="it-IT" sz="1200" kern="100" dirty="0">
                          <a:effectLst/>
                        </a:rPr>
                        <a:t>per 6/8 giorni</a:t>
                      </a:r>
                      <a:endParaRPr lang="it-IT" sz="1200" kern="10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4445" marR="4445" marT="0" marB="0"/>
                </a:tc>
                <a:extLst>
                  <a:ext uri="{0D108BD9-81ED-4DB2-BD59-A6C34878D82A}">
                    <a16:rowId xmlns:a16="http://schemas.microsoft.com/office/drawing/2014/main" val="1392812288"/>
                  </a:ext>
                </a:extLst>
              </a:tr>
            </a:tbl>
          </a:graphicData>
        </a:graphic>
      </p:graphicFrame>
      <p:sp>
        <p:nvSpPr>
          <p:cNvPr id="9" name="Rettangolo 8">
            <a:extLst>
              <a:ext uri="{FF2B5EF4-FFF2-40B4-BE49-F238E27FC236}">
                <a16:creationId xmlns:a16="http://schemas.microsoft.com/office/drawing/2014/main" id="{FA6040C0-60FA-E0B6-7339-CFA413E1A6A2}"/>
              </a:ext>
            </a:extLst>
          </p:cNvPr>
          <p:cNvSpPr/>
          <p:nvPr/>
        </p:nvSpPr>
        <p:spPr>
          <a:xfrm>
            <a:off x="6849360" y="3792281"/>
            <a:ext cx="5028480" cy="1287750"/>
          </a:xfrm>
          <a:prstGeom prst="rect">
            <a:avLst/>
          </a:prstGeom>
          <a:solidFill>
            <a:schemeClr val="accent1">
              <a:lumMod val="20000"/>
              <a:lumOff val="80000"/>
            </a:schemeClr>
          </a:solidFill>
          <a:ln w="0">
            <a:solidFill>
              <a:srgbClr val="81D41A"/>
            </a:solidFill>
          </a:ln>
        </p:spPr>
        <p:style>
          <a:lnRef idx="0">
            <a:scrgbClr r="0" g="0" b="0"/>
          </a:lnRef>
          <a:fillRef idx="0">
            <a:scrgbClr r="0" g="0" b="0"/>
          </a:fillRef>
          <a:effectRef idx="0">
            <a:scrgbClr r="0" g="0" b="0"/>
          </a:effectRef>
          <a:fontRef idx="minor"/>
        </p:style>
        <p:txBody>
          <a:bodyPr/>
          <a:lstStyle/>
          <a:p>
            <a:pPr algn="ctr"/>
            <a:r>
              <a:rPr lang="it-IT" sz="1400" kern="10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In base alle indicazioni circolare ministeriale 2018.</a:t>
            </a:r>
          </a:p>
          <a:p>
            <a:pPr algn="ctr"/>
            <a:r>
              <a:rPr lang="it-IT" sz="1400" kern="100" dirty="0">
                <a:solidFill>
                  <a:srgbClr val="000000"/>
                </a:solidFill>
                <a:effectLst/>
                <a:latin typeface="Arial" panose="020B0604020202020204" pitchFamily="34" charset="0"/>
                <a:ea typeface="Lucida Sans Unicode" panose="020B0602030504020204" pitchFamily="34" charset="0"/>
                <a:cs typeface="Tahoma" panose="020B0604030504040204" pitchFamily="34" charset="0"/>
              </a:rPr>
              <a:t>Qualora il protocollo preveda oltre alla somministrazione delle immunoglobuline, anche la vaccinazione o solo la vaccinazione il paziente va indirizzato al medico curante o al servizio di Igiene Pubblica per la vaccinazione. </a:t>
            </a:r>
            <a:endParaRPr lang="it-IT" sz="1400" b="1" dirty="0"/>
          </a:p>
        </p:txBody>
      </p:sp>
      <p:sp>
        <p:nvSpPr>
          <p:cNvPr id="2" name="Rettangolo 1">
            <a:extLst>
              <a:ext uri="{FF2B5EF4-FFF2-40B4-BE49-F238E27FC236}">
                <a16:creationId xmlns:a16="http://schemas.microsoft.com/office/drawing/2014/main" id="{83734922-5676-2F0C-3D5D-21BD6D0BF585}"/>
              </a:ext>
            </a:extLst>
          </p:cNvPr>
          <p:cNvSpPr/>
          <p:nvPr/>
        </p:nvSpPr>
        <p:spPr>
          <a:xfrm>
            <a:off x="7407780" y="5534291"/>
            <a:ext cx="3058200" cy="617640"/>
          </a:xfrm>
          <a:prstGeom prst="rect">
            <a:avLst/>
          </a:prstGeom>
          <a:solidFill>
            <a:schemeClr val="accent6">
              <a:lumMod val="40000"/>
              <a:lumOff val="60000"/>
            </a:schemeClr>
          </a:solidFill>
          <a:ln w="0">
            <a:solidFill>
              <a:srgbClr val="81D41A"/>
            </a:solidFill>
          </a:ln>
        </p:spPr>
        <p:style>
          <a:lnRef idx="0">
            <a:scrgbClr r="0" g="0" b="0"/>
          </a:lnRef>
          <a:fillRef idx="0">
            <a:scrgbClr r="0" g="0" b="0"/>
          </a:fillRef>
          <a:effectRef idx="0">
            <a:scrgbClr r="0" g="0" b="0"/>
          </a:effectRef>
          <a:fontRef idx="minor"/>
        </p:style>
        <p:txBody>
          <a:bodyPr/>
          <a:lstStyle/>
          <a:p>
            <a:pPr algn="ctr"/>
            <a:r>
              <a:rPr lang="it-IT" b="1" dirty="0"/>
              <a:t>ANESTESIA LOCALE</a:t>
            </a:r>
          </a:p>
        </p:txBody>
      </p:sp>
    </p:spTree>
    <p:extLst>
      <p:ext uri="{BB962C8B-B14F-4D97-AF65-F5344CB8AC3E}">
        <p14:creationId xmlns:p14="http://schemas.microsoft.com/office/powerpoint/2010/main" val="3279152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ttangolo 215"/>
          <p:cNvSpPr/>
          <p:nvPr/>
        </p:nvSpPr>
        <p:spPr>
          <a:xfrm>
            <a:off x="180360" y="720360"/>
            <a:ext cx="11697480" cy="862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3200" b="1" spc="-1" dirty="0">
                <a:solidFill>
                  <a:schemeClr val="accent5">
                    <a:lumMod val="50000"/>
                  </a:schemeClr>
                </a:solidFill>
                <a:latin typeface="Arial"/>
                <a:ea typeface="DejaVu Sans"/>
              </a:rPr>
              <a:t>Avvio sperimentazione</a:t>
            </a:r>
            <a:endParaRPr lang="it-IT" sz="3200" b="0" strike="noStrike" spc="-1" dirty="0">
              <a:solidFill>
                <a:schemeClr val="accent5">
                  <a:lumMod val="50000"/>
                </a:schemeClr>
              </a:solidFill>
              <a:latin typeface="Arial"/>
            </a:endParaRPr>
          </a:p>
        </p:txBody>
      </p:sp>
      <p:sp>
        <p:nvSpPr>
          <p:cNvPr id="5" name="Rettangolo 4">
            <a:extLst>
              <a:ext uri="{FF2B5EF4-FFF2-40B4-BE49-F238E27FC236}">
                <a16:creationId xmlns:a16="http://schemas.microsoft.com/office/drawing/2014/main" id="{7F0FC426-DF5B-AE88-B9D2-A860341CA31D}"/>
              </a:ext>
            </a:extLst>
          </p:cNvPr>
          <p:cNvSpPr/>
          <p:nvPr/>
        </p:nvSpPr>
        <p:spPr>
          <a:xfrm>
            <a:off x="4098440" y="1602440"/>
            <a:ext cx="7632320" cy="1527736"/>
          </a:xfrm>
          <a:prstGeom prst="rect">
            <a:avLst/>
          </a:prstGeom>
          <a:noFill/>
          <a:ln w="72000">
            <a:solidFill>
              <a:schemeClr val="accent1">
                <a:lumMod val="75000"/>
              </a:schemeClr>
            </a:solidFill>
            <a:round/>
          </a:ln>
        </p:spPr>
        <p:style>
          <a:lnRef idx="0">
            <a:scrgbClr r="0" g="0" b="0"/>
          </a:lnRef>
          <a:fillRef idx="0">
            <a:scrgbClr r="0" g="0" b="0"/>
          </a:fillRef>
          <a:effectRef idx="0">
            <a:scrgbClr r="0" g="0" b="0"/>
          </a:effectRef>
          <a:fontRef idx="minor"/>
        </p:style>
        <p:txBody>
          <a:bodyPr lIns="125640" tIns="80640" rIns="125640" bIns="80640" anchor="t">
            <a:noAutofit/>
          </a:bodyPr>
          <a:lstStyle/>
          <a:p>
            <a:pPr algn="just"/>
            <a:r>
              <a:rPr lang="it-IT" sz="1600" b="1" kern="150" dirty="0">
                <a:solidFill>
                  <a:srgbClr val="000000"/>
                </a:solidFill>
                <a:effectLst/>
                <a:latin typeface="Century Gothic" panose="020B0502020202020204" pitchFamily="34" charset="0"/>
                <a:ea typeface="SimSun" panose="02010600030101010101" pitchFamily="2" charset="-122"/>
                <a:cs typeface="Calibri" panose="020F0502020204030204" pitchFamily="34" charset="0"/>
              </a:rPr>
              <a:t>Nella fase di sperimentazione l’attività verrà svolta dall’infermiere </a:t>
            </a:r>
            <a:r>
              <a:rPr lang="it-IT" sz="1600" b="1" kern="150" dirty="0" err="1">
                <a:solidFill>
                  <a:srgbClr val="000000"/>
                </a:solidFill>
                <a:effectLst/>
                <a:latin typeface="Century Gothic" panose="020B0502020202020204" pitchFamily="34" charset="0"/>
                <a:ea typeface="SimSun" panose="02010600030101010101" pitchFamily="2" charset="-122"/>
                <a:cs typeface="Calibri" panose="020F0502020204030204" pitchFamily="34" charset="0"/>
              </a:rPr>
              <a:t>see&amp;treat</a:t>
            </a:r>
            <a:r>
              <a:rPr lang="it-IT" sz="1600" b="1" kern="150" dirty="0">
                <a:solidFill>
                  <a:srgbClr val="000000"/>
                </a:solidFill>
                <a:effectLst/>
                <a:latin typeface="Century Gothic" panose="020B0502020202020204" pitchFamily="34" charset="0"/>
                <a:ea typeface="SimSun" panose="02010600030101010101" pitchFamily="2" charset="-122"/>
                <a:cs typeface="Calibri" panose="020F0502020204030204" pitchFamily="34" charset="0"/>
              </a:rPr>
              <a:t>, formato e certificato, in stretta collaborazione con il medico tutor o se non presente da un altro medico presente in pronto soccorso</a:t>
            </a:r>
            <a:r>
              <a:rPr lang="it-IT" sz="1600" b="1" kern="150" dirty="0">
                <a:solidFill>
                  <a:srgbClr val="000000"/>
                </a:solidFill>
                <a:effectLst/>
                <a:latin typeface="Times New Roman" panose="02020603050405020304" pitchFamily="18" charset="0"/>
                <a:ea typeface="SimSun" panose="02010600030101010101" pitchFamily="2" charset="-122"/>
                <a:cs typeface="Calibri" panose="020F0502020204030204" pitchFamily="34" charset="0"/>
              </a:rPr>
              <a:t>. </a:t>
            </a:r>
            <a:r>
              <a:rPr lang="it-IT" sz="1600" b="1" kern="150" dirty="0">
                <a:solidFill>
                  <a:srgbClr val="000000"/>
                </a:solidFill>
                <a:effectLst/>
                <a:latin typeface="Century Gothic" panose="020B0502020202020204" pitchFamily="34" charset="0"/>
                <a:ea typeface="SimSun" panose="02010600030101010101" pitchFamily="2" charset="-122"/>
                <a:cs typeface="Calibri" panose="020F0502020204030204" pitchFamily="34" charset="0"/>
              </a:rPr>
              <a:t>L</a:t>
            </a:r>
            <a:r>
              <a:rPr lang="it-IT" sz="1600" b="1" dirty="0">
                <a:effectLst/>
                <a:latin typeface="Century Gothic" panose="020B0502020202020204" pitchFamily="34" charset="0"/>
                <a:ea typeface="SimSun" panose="02010600030101010101" pitchFamily="2" charset="-122"/>
                <a:cs typeface="Lucida Sans" panose="020B0602030504020204" pitchFamily="34" charset="0"/>
              </a:rPr>
              <a:t>a pratica di pronto soccorso dovrà essere chiusa dal medico e firmata sia dal medico sia dall’infermiere </a:t>
            </a:r>
            <a:r>
              <a:rPr lang="it-IT" sz="1600" b="1" dirty="0" err="1">
                <a:effectLst/>
                <a:latin typeface="Century Gothic" panose="020B0502020202020204" pitchFamily="34" charset="0"/>
                <a:ea typeface="SimSun" panose="02010600030101010101" pitchFamily="2" charset="-122"/>
                <a:cs typeface="Lucida Sans" panose="020B0602030504020204" pitchFamily="34" charset="0"/>
              </a:rPr>
              <a:t>see&amp;treat</a:t>
            </a:r>
            <a:endParaRPr lang="it-IT" sz="1600" b="1" kern="150" dirty="0">
              <a:effectLst/>
              <a:latin typeface="Century Gothic" panose="020B0502020202020204" pitchFamily="34" charset="0"/>
              <a:ea typeface="SimSun" panose="02010600030101010101" pitchFamily="2" charset="-122"/>
              <a:cs typeface="Lucida Sans" panose="020B0602030504020204" pitchFamily="34" charset="0"/>
            </a:endParaRPr>
          </a:p>
        </p:txBody>
      </p:sp>
      <p:sp>
        <p:nvSpPr>
          <p:cNvPr id="7" name="Rettangolo 6">
            <a:extLst>
              <a:ext uri="{FF2B5EF4-FFF2-40B4-BE49-F238E27FC236}">
                <a16:creationId xmlns:a16="http://schemas.microsoft.com/office/drawing/2014/main" id="{EE385434-0D6A-86F8-9F12-0E2F4C3432B4}"/>
              </a:ext>
            </a:extLst>
          </p:cNvPr>
          <p:cNvSpPr/>
          <p:nvPr/>
        </p:nvSpPr>
        <p:spPr>
          <a:xfrm>
            <a:off x="4098440" y="3429000"/>
            <a:ext cx="7632320" cy="1472844"/>
          </a:xfrm>
          <a:prstGeom prst="rect">
            <a:avLst/>
          </a:prstGeom>
          <a:noFill/>
          <a:ln w="72000">
            <a:solidFill>
              <a:schemeClr val="accent1">
                <a:lumMod val="75000"/>
              </a:schemeClr>
            </a:solidFill>
            <a:round/>
          </a:ln>
        </p:spPr>
        <p:style>
          <a:lnRef idx="0">
            <a:scrgbClr r="0" g="0" b="0"/>
          </a:lnRef>
          <a:fillRef idx="0">
            <a:scrgbClr r="0" g="0" b="0"/>
          </a:fillRef>
          <a:effectRef idx="0">
            <a:scrgbClr r="0" g="0" b="0"/>
          </a:effectRef>
          <a:fontRef idx="minor"/>
        </p:style>
        <p:txBody>
          <a:bodyPr lIns="125640" tIns="80640" rIns="125640" bIns="80640" anchor="t">
            <a:noAutofit/>
          </a:bodyPr>
          <a:lstStyle/>
          <a:p>
            <a:pPr algn="just"/>
            <a:r>
              <a:rPr lang="it-IT" sz="1600" b="1" kern="150" dirty="0">
                <a:solidFill>
                  <a:srgbClr val="000000"/>
                </a:solidFill>
                <a:effectLst/>
                <a:latin typeface="Century Gothic" panose="020B0502020202020204" pitchFamily="34" charset="0"/>
                <a:ea typeface="SimSun" panose="02010600030101010101" pitchFamily="2" charset="-122"/>
                <a:cs typeface="Calibri" panose="020F0502020204030204" pitchFamily="34" charset="0"/>
              </a:rPr>
              <a:t>SETTING: Pronto Soccorso Ospedale di Cento </a:t>
            </a:r>
            <a:r>
              <a:rPr lang="it-IT" sz="1600" b="1" kern="150" dirty="0">
                <a:solidFill>
                  <a:srgbClr val="000000"/>
                </a:solidFill>
                <a:latin typeface="Century Gothic" panose="020B0502020202020204" pitchFamily="34" charset="0"/>
                <a:ea typeface="SimSun" panose="02010600030101010101" pitchFamily="2" charset="-122"/>
                <a:cs typeface="Calibri" panose="020F0502020204030204" pitchFamily="34" charset="0"/>
              </a:rPr>
              <a:t>- </a:t>
            </a:r>
            <a:r>
              <a:rPr lang="it-IT" sz="1600" b="1" kern="150" dirty="0">
                <a:solidFill>
                  <a:srgbClr val="000000"/>
                </a:solidFill>
                <a:effectLst/>
                <a:latin typeface="Century Gothic" panose="020B0502020202020204" pitchFamily="34" charset="0"/>
                <a:ea typeface="SimSun" panose="02010600030101010101" pitchFamily="2" charset="-122"/>
                <a:cs typeface="Calibri" panose="020F0502020204030204" pitchFamily="34" charset="0"/>
              </a:rPr>
              <a:t>Pronto Soccorso Ospedale del Delta – Pronto Soccorso Ospedale di Cona Ambulatorio dedicato tutti i giorni dal lunedì alla domenica dalle ore 8.00 alle ore 20.00.</a:t>
            </a:r>
          </a:p>
          <a:p>
            <a:pPr algn="just"/>
            <a:r>
              <a:rPr lang="it-IT" sz="1600" b="1" kern="150" dirty="0">
                <a:solidFill>
                  <a:srgbClr val="000000"/>
                </a:solidFill>
                <a:latin typeface="Century Gothic" panose="020B0502020202020204" pitchFamily="34" charset="0"/>
                <a:ea typeface="SimSun" panose="02010600030101010101" pitchFamily="2" charset="-122"/>
                <a:cs typeface="Calibri" panose="020F0502020204030204" pitchFamily="34" charset="0"/>
              </a:rPr>
              <a:t>Pronto Soccorso di Argenta – dal lunedì al sabato tutte le mattine – lunedì e giovedì pomeriggio (in via di sviluppo).</a:t>
            </a:r>
            <a:endParaRPr lang="it-IT" sz="1600" b="1" kern="150" dirty="0">
              <a:effectLst/>
              <a:latin typeface="Century Gothic" panose="020B0502020202020204" pitchFamily="34" charset="0"/>
              <a:ea typeface="SimSun" panose="02010600030101010101" pitchFamily="2" charset="-122"/>
              <a:cs typeface="Lucida Sans" panose="020B0602030504020204" pitchFamily="34" charset="0"/>
            </a:endParaRPr>
          </a:p>
        </p:txBody>
      </p:sp>
      <p:sp>
        <p:nvSpPr>
          <p:cNvPr id="8" name="Rettangolo 7">
            <a:extLst>
              <a:ext uri="{FF2B5EF4-FFF2-40B4-BE49-F238E27FC236}">
                <a16:creationId xmlns:a16="http://schemas.microsoft.com/office/drawing/2014/main" id="{B7501C71-966D-CD6A-539B-EC56A6C2A4BD}"/>
              </a:ext>
            </a:extLst>
          </p:cNvPr>
          <p:cNvSpPr/>
          <p:nvPr/>
        </p:nvSpPr>
        <p:spPr>
          <a:xfrm>
            <a:off x="4098440" y="5103888"/>
            <a:ext cx="7632320" cy="1246112"/>
          </a:xfrm>
          <a:prstGeom prst="rect">
            <a:avLst/>
          </a:prstGeom>
          <a:noFill/>
          <a:ln w="72000">
            <a:solidFill>
              <a:schemeClr val="accent1">
                <a:lumMod val="75000"/>
              </a:schemeClr>
            </a:solidFill>
            <a:round/>
          </a:ln>
        </p:spPr>
        <p:style>
          <a:lnRef idx="0">
            <a:scrgbClr r="0" g="0" b="0"/>
          </a:lnRef>
          <a:fillRef idx="0">
            <a:scrgbClr r="0" g="0" b="0"/>
          </a:fillRef>
          <a:effectRef idx="0">
            <a:scrgbClr r="0" g="0" b="0"/>
          </a:effectRef>
          <a:fontRef idx="minor"/>
        </p:style>
        <p:txBody>
          <a:bodyPr lIns="125640" tIns="80640" rIns="125640" bIns="80640" anchor="t">
            <a:noAutofit/>
          </a:bodyPr>
          <a:lstStyle/>
          <a:p>
            <a:pPr algn="just"/>
            <a:r>
              <a:rPr lang="it-IT" sz="1600" b="1" kern="150" dirty="0">
                <a:solidFill>
                  <a:srgbClr val="000000"/>
                </a:solidFill>
                <a:effectLst/>
                <a:latin typeface="Century Gothic" panose="020B0502020202020204" pitchFamily="34" charset="0"/>
                <a:ea typeface="SimSun" panose="02010600030101010101" pitchFamily="2" charset="-122"/>
                <a:cs typeface="Calibri" panose="020F0502020204030204" pitchFamily="34" charset="0"/>
              </a:rPr>
              <a:t>POPOLAZIONE COINVOLTA: tutti i pazienti che accedono al PS e che vengono identificati al triage con codice bianco o verde, che presentano una sintomatologia ricompresa nei </a:t>
            </a:r>
            <a:r>
              <a:rPr lang="it-IT" sz="1600" b="1" kern="150" dirty="0">
                <a:solidFill>
                  <a:srgbClr val="000000"/>
                </a:solidFill>
                <a:latin typeface="Century Gothic" panose="020B0502020202020204" pitchFamily="34" charset="0"/>
                <a:ea typeface="SimSun" panose="02010600030101010101" pitchFamily="2" charset="-122"/>
                <a:cs typeface="Calibri" panose="020F0502020204030204" pitchFamily="34" charset="0"/>
              </a:rPr>
              <a:t>38</a:t>
            </a:r>
            <a:r>
              <a:rPr lang="it-IT" sz="1600" b="1" kern="150" dirty="0">
                <a:solidFill>
                  <a:srgbClr val="000000"/>
                </a:solidFill>
                <a:effectLst/>
                <a:latin typeface="Century Gothic" panose="020B0502020202020204" pitchFamily="34" charset="0"/>
                <a:ea typeface="SimSun" panose="02010600030101010101" pitchFamily="2" charset="-122"/>
                <a:cs typeface="Calibri" panose="020F0502020204030204" pitchFamily="34" charset="0"/>
              </a:rPr>
              <a:t> protocolli e che presentano età&gt;= 16 anni, dolore scala NRS&lt; 7 e temperatura &lt;= 38°</a:t>
            </a:r>
            <a:endParaRPr lang="it-IT" sz="1600" b="1" kern="150" dirty="0">
              <a:effectLst/>
              <a:latin typeface="Century Gothic" panose="020B0502020202020204" pitchFamily="34" charset="0"/>
              <a:ea typeface="SimSun" panose="02010600030101010101" pitchFamily="2" charset="-122"/>
              <a:cs typeface="Lucida Sans" panose="020B0602030504020204" pitchFamily="34" charset="0"/>
            </a:endParaRPr>
          </a:p>
        </p:txBody>
      </p:sp>
      <p:pic>
        <p:nvPicPr>
          <p:cNvPr id="17" name="Immagine 495">
            <a:extLst>
              <a:ext uri="{FF2B5EF4-FFF2-40B4-BE49-F238E27FC236}">
                <a16:creationId xmlns:a16="http://schemas.microsoft.com/office/drawing/2014/main" id="{8D0D401F-1FDB-645A-CB0D-1DD281C20A03}"/>
              </a:ext>
            </a:extLst>
          </p:cNvPr>
          <p:cNvPicPr/>
          <p:nvPr/>
        </p:nvPicPr>
        <p:blipFill>
          <a:blip r:embed="rId2"/>
          <a:stretch/>
        </p:blipFill>
        <p:spPr>
          <a:xfrm>
            <a:off x="579801" y="2649120"/>
            <a:ext cx="2877840" cy="1802880"/>
          </a:xfrm>
          <a:prstGeom prst="rect">
            <a:avLst/>
          </a:prstGeom>
          <a:ln w="0">
            <a:noFill/>
          </a:ln>
        </p:spPr>
      </p:pic>
      <p:pic>
        <p:nvPicPr>
          <p:cNvPr id="2" name="Immagine 1">
            <a:extLst>
              <a:ext uri="{FF2B5EF4-FFF2-40B4-BE49-F238E27FC236}">
                <a16:creationId xmlns:a16="http://schemas.microsoft.com/office/drawing/2014/main" id="{98A24EAE-EB31-16F3-4F33-FBB28B3AE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Tree>
    <p:extLst>
      <p:ext uri="{BB962C8B-B14F-4D97-AF65-F5344CB8AC3E}">
        <p14:creationId xmlns:p14="http://schemas.microsoft.com/office/powerpoint/2010/main" val="652790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14A79B8-9A0B-1A06-409A-CFE523582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560" y="389088"/>
            <a:ext cx="5661123" cy="6341593"/>
          </a:xfrm>
          <a:prstGeom prst="rect">
            <a:avLst/>
          </a:prstGeom>
        </p:spPr>
      </p:pic>
      <p:sp>
        <p:nvSpPr>
          <p:cNvPr id="6" name="Rettangolo 5">
            <a:extLst>
              <a:ext uri="{FF2B5EF4-FFF2-40B4-BE49-F238E27FC236}">
                <a16:creationId xmlns:a16="http://schemas.microsoft.com/office/drawing/2014/main" id="{10FB2BD7-3D4A-64F2-F4CB-D84D1DD6BC36}"/>
              </a:ext>
            </a:extLst>
          </p:cNvPr>
          <p:cNvSpPr/>
          <p:nvPr/>
        </p:nvSpPr>
        <p:spPr>
          <a:xfrm>
            <a:off x="540000" y="1260000"/>
            <a:ext cx="4397760" cy="741520"/>
          </a:xfrm>
          <a:prstGeom prst="rect">
            <a:avLst/>
          </a:prstGeom>
          <a:solidFill>
            <a:srgbClr val="88D8E8"/>
          </a:solidFill>
          <a:ln w="0">
            <a:solidFill>
              <a:srgbClr val="88D8E8"/>
            </a:solidFill>
          </a:ln>
        </p:spPr>
        <p:style>
          <a:lnRef idx="0">
            <a:scrgbClr r="0" g="0" b="0"/>
          </a:lnRef>
          <a:fillRef idx="0">
            <a:scrgbClr r="0" g="0" b="0"/>
          </a:fillRef>
          <a:effectRef idx="0">
            <a:scrgbClr r="0" g="0" b="0"/>
          </a:effectRef>
          <a:fontRef idx="minor"/>
        </p:style>
        <p:txBody>
          <a:bodyPr/>
          <a:lstStyle/>
          <a:p>
            <a:pPr algn="ctr"/>
            <a:r>
              <a:rPr lang="it-IT" sz="2000" b="1" dirty="0">
                <a:latin typeface="Century Gothic" panose="020B0502020202020204" pitchFamily="34" charset="0"/>
              </a:rPr>
              <a:t>IL PERCORSO DEL PAZIENTE</a:t>
            </a:r>
          </a:p>
        </p:txBody>
      </p:sp>
      <p:sp>
        <p:nvSpPr>
          <p:cNvPr id="9" name="Rettangolo 8">
            <a:extLst>
              <a:ext uri="{FF2B5EF4-FFF2-40B4-BE49-F238E27FC236}">
                <a16:creationId xmlns:a16="http://schemas.microsoft.com/office/drawing/2014/main" id="{04244F0B-C540-DE13-B993-BF360D3522E5}"/>
              </a:ext>
            </a:extLst>
          </p:cNvPr>
          <p:cNvSpPr/>
          <p:nvPr/>
        </p:nvSpPr>
        <p:spPr>
          <a:xfrm>
            <a:off x="854859" y="2366532"/>
            <a:ext cx="3768041" cy="2896348"/>
          </a:xfrm>
          <a:prstGeom prst="rect">
            <a:avLst/>
          </a:prstGeom>
          <a:noFill/>
          <a:ln w="72000">
            <a:solidFill>
              <a:schemeClr val="accent1">
                <a:lumMod val="75000"/>
              </a:schemeClr>
            </a:solidFill>
            <a:round/>
          </a:ln>
        </p:spPr>
        <p:style>
          <a:lnRef idx="0">
            <a:scrgbClr r="0" g="0" b="0"/>
          </a:lnRef>
          <a:fillRef idx="0">
            <a:scrgbClr r="0" g="0" b="0"/>
          </a:fillRef>
          <a:effectRef idx="0">
            <a:scrgbClr r="0" g="0" b="0"/>
          </a:effectRef>
          <a:fontRef idx="minor"/>
        </p:style>
        <p:txBody>
          <a:bodyPr lIns="125640" tIns="80640" rIns="125640" bIns="80640" anchor="t">
            <a:noAutofit/>
          </a:bodyPr>
          <a:lstStyle/>
          <a:p>
            <a:pPr algn="ctr">
              <a:lnSpc>
                <a:spcPct val="100000"/>
              </a:lnSpc>
              <a:buNone/>
            </a:pPr>
            <a:r>
              <a:rPr lang="it-IT" sz="2000" b="1" spc="-1" dirty="0">
                <a:latin typeface="Century Gothic" panose="020B0502020202020204" pitchFamily="34" charset="0"/>
              </a:rPr>
              <a:t>L’infermiere S&amp;T esegue una seconda verifica dei criteri di inclusione e se valuta anche solo la presenza di un criterio di esclusione o una sintomatologia ulteriore o il peggioramento delle condizioni di salute rinvia il paziento al PS generale</a:t>
            </a:r>
            <a:endParaRPr lang="it-IT" sz="2000" b="1" strike="noStrike" spc="-1" dirty="0">
              <a:latin typeface="Century Gothic" panose="020B0502020202020204" pitchFamily="34" charset="0"/>
            </a:endParaRPr>
          </a:p>
        </p:txBody>
      </p:sp>
      <p:pic>
        <p:nvPicPr>
          <p:cNvPr id="11" name="Immagine 10">
            <a:extLst>
              <a:ext uri="{FF2B5EF4-FFF2-40B4-BE49-F238E27FC236}">
                <a16:creationId xmlns:a16="http://schemas.microsoft.com/office/drawing/2014/main" id="{9B901CB5-AA3A-188F-A956-528D76178DC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38968" y="3078479"/>
            <a:ext cx="2236180" cy="1873919"/>
          </a:xfrm>
          <a:prstGeom prst="rect">
            <a:avLst/>
          </a:prstGeom>
        </p:spPr>
      </p:pic>
    </p:spTree>
    <p:extLst>
      <p:ext uri="{BB962C8B-B14F-4D97-AF65-F5344CB8AC3E}">
        <p14:creationId xmlns:p14="http://schemas.microsoft.com/office/powerpoint/2010/main" val="268519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ttangolo 251"/>
          <p:cNvSpPr/>
          <p:nvPr/>
        </p:nvSpPr>
        <p:spPr>
          <a:xfrm>
            <a:off x="180360" y="720360"/>
            <a:ext cx="11697480" cy="862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endParaRPr lang="it-IT" sz="2600" b="0" strike="noStrike" spc="-1" dirty="0">
              <a:latin typeface="Arial"/>
            </a:endParaRPr>
          </a:p>
        </p:txBody>
      </p:sp>
      <p:pic>
        <p:nvPicPr>
          <p:cNvPr id="7" name="Immagine 6">
            <a:extLst>
              <a:ext uri="{FF2B5EF4-FFF2-40B4-BE49-F238E27FC236}">
                <a16:creationId xmlns:a16="http://schemas.microsoft.com/office/drawing/2014/main" id="{70C790E5-83F6-64A9-1E95-B43120C5A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881" y="2295289"/>
            <a:ext cx="4539106" cy="3821111"/>
          </a:xfrm>
          <a:prstGeom prst="rect">
            <a:avLst/>
          </a:prstGeom>
        </p:spPr>
      </p:pic>
      <p:sp>
        <p:nvSpPr>
          <p:cNvPr id="8" name="CasellaDiTesto 7">
            <a:extLst>
              <a:ext uri="{FF2B5EF4-FFF2-40B4-BE49-F238E27FC236}">
                <a16:creationId xmlns:a16="http://schemas.microsoft.com/office/drawing/2014/main" id="{4CF269E6-ED4A-B890-24C5-FC926240CED9}"/>
              </a:ext>
            </a:extLst>
          </p:cNvPr>
          <p:cNvSpPr txBox="1"/>
          <p:nvPr/>
        </p:nvSpPr>
        <p:spPr>
          <a:xfrm>
            <a:off x="736025" y="1586543"/>
            <a:ext cx="4616332"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txBody>
          <a:bodyPr wrap="square">
            <a:spAutoFit/>
          </a:bodyPr>
          <a:lstStyle/>
          <a:p>
            <a:pPr algn="ctr"/>
            <a:r>
              <a:rPr lang="it-IT" b="1" dirty="0">
                <a:latin typeface="Arial" panose="020B0604020202020204" pitchFamily="34" charset="0"/>
                <a:ea typeface="Times New Roman" panose="02020603050405020304" pitchFamily="18" charset="0"/>
                <a:cs typeface="Arial" panose="020B0604020202020204" pitchFamily="34" charset="0"/>
              </a:rPr>
              <a:t>Pubblicazione procedura AUSL 23.01.23</a:t>
            </a:r>
            <a:endParaRPr lang="it-IT" sz="18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CasellaDiTesto 1">
            <a:extLst>
              <a:ext uri="{FF2B5EF4-FFF2-40B4-BE49-F238E27FC236}">
                <a16:creationId xmlns:a16="http://schemas.microsoft.com/office/drawing/2014/main" id="{1F0175A6-7263-12EE-E434-B2AA5F510F61}"/>
              </a:ext>
            </a:extLst>
          </p:cNvPr>
          <p:cNvSpPr txBox="1"/>
          <p:nvPr/>
        </p:nvSpPr>
        <p:spPr>
          <a:xfrm>
            <a:off x="6559668" y="4275878"/>
            <a:ext cx="4616332"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txBody>
          <a:bodyPr wrap="square">
            <a:spAutoFit/>
          </a:bodyPr>
          <a:lstStyle/>
          <a:p>
            <a:pPr algn="ctr"/>
            <a:r>
              <a:rPr lang="it-IT" b="1" dirty="0">
                <a:latin typeface="Arial" panose="020B0604020202020204" pitchFamily="34" charset="0"/>
                <a:ea typeface="Times New Roman" panose="02020603050405020304" pitchFamily="18" charset="0"/>
                <a:cs typeface="Arial" panose="020B0604020202020204" pitchFamily="34" charset="0"/>
              </a:rPr>
              <a:t>IN FASE DI REVISIONE </a:t>
            </a:r>
          </a:p>
          <a:p>
            <a:pPr algn="ctr"/>
            <a:r>
              <a:rPr lang="it-IT" b="1" dirty="0">
                <a:latin typeface="Arial" panose="020B0604020202020204" pitchFamily="34" charset="0"/>
                <a:ea typeface="Times New Roman" panose="02020603050405020304" pitchFamily="18" charset="0"/>
                <a:cs typeface="Arial" panose="020B0604020202020204" pitchFamily="34" charset="0"/>
              </a:rPr>
              <a:t>E PROSSIMA PUBBLICAZIONE PROCEDURA INTERAZIENDALE </a:t>
            </a:r>
          </a:p>
          <a:p>
            <a:pPr algn="ctr"/>
            <a:r>
              <a:rPr lang="it-IT" b="1" dirty="0">
                <a:latin typeface="Arial" panose="020B0604020202020204" pitchFamily="34" charset="0"/>
                <a:ea typeface="Times New Roman" panose="02020603050405020304" pitchFamily="18" charset="0"/>
                <a:cs typeface="Arial" panose="020B0604020202020204" pitchFamily="34" charset="0"/>
              </a:rPr>
              <a:t>CON AGGIORNAMENTO PROTOCOLLI</a:t>
            </a:r>
            <a:endParaRPr lang="it-IT" sz="18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CasellaDiTesto 8">
            <a:extLst>
              <a:ext uri="{FF2B5EF4-FFF2-40B4-BE49-F238E27FC236}">
                <a16:creationId xmlns:a16="http://schemas.microsoft.com/office/drawing/2014/main" id="{98E629C2-61F9-786A-0F44-46B150EDBA21}"/>
              </a:ext>
            </a:extLst>
          </p:cNvPr>
          <p:cNvSpPr txBox="1"/>
          <p:nvPr/>
        </p:nvSpPr>
        <p:spPr>
          <a:xfrm>
            <a:off x="6559668" y="1586543"/>
            <a:ext cx="4616332"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txBody>
          <a:bodyPr wrap="square">
            <a:spAutoFit/>
          </a:bodyPr>
          <a:lstStyle/>
          <a:p>
            <a:pPr algn="ctr"/>
            <a:r>
              <a:rPr lang="it-IT" b="1" dirty="0">
                <a:latin typeface="Arial" panose="020B0604020202020204" pitchFamily="34" charset="0"/>
                <a:ea typeface="Times New Roman" panose="02020603050405020304" pitchFamily="18" charset="0"/>
                <a:cs typeface="Arial" panose="020B0604020202020204" pitchFamily="34" charset="0"/>
              </a:rPr>
              <a:t>MANUALE SEE&amp;TREAT</a:t>
            </a:r>
            <a:endParaRPr lang="it-IT" sz="18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CasellaDiTesto 9">
            <a:extLst>
              <a:ext uri="{FF2B5EF4-FFF2-40B4-BE49-F238E27FC236}">
                <a16:creationId xmlns:a16="http://schemas.microsoft.com/office/drawing/2014/main" id="{9E1FDF06-262D-23EA-47D0-E5E34C7CC2FB}"/>
              </a:ext>
            </a:extLst>
          </p:cNvPr>
          <p:cNvSpPr txBox="1"/>
          <p:nvPr/>
        </p:nvSpPr>
        <p:spPr>
          <a:xfrm>
            <a:off x="6559668" y="2430127"/>
            <a:ext cx="4616332"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txBody>
          <a:bodyPr wrap="square">
            <a:spAutoFit/>
          </a:bodyPr>
          <a:lstStyle/>
          <a:p>
            <a:pPr algn="ctr"/>
            <a:r>
              <a:rPr lang="it-IT" b="1" dirty="0">
                <a:latin typeface="Arial" panose="020B0604020202020204" pitchFamily="34" charset="0"/>
                <a:ea typeface="Times New Roman" panose="02020603050405020304" pitchFamily="18" charset="0"/>
                <a:cs typeface="Arial" panose="020B0604020202020204" pitchFamily="34" charset="0"/>
              </a:rPr>
              <a:t>FLOW CHART PROTOCOLLI</a:t>
            </a:r>
            <a:endParaRPr lang="it-IT" sz="18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CasellaDiTesto 10">
            <a:extLst>
              <a:ext uri="{FF2B5EF4-FFF2-40B4-BE49-F238E27FC236}">
                <a16:creationId xmlns:a16="http://schemas.microsoft.com/office/drawing/2014/main" id="{1BCE64EE-8D12-5079-B5D9-46FE06994EB1}"/>
              </a:ext>
            </a:extLst>
          </p:cNvPr>
          <p:cNvSpPr txBox="1"/>
          <p:nvPr/>
        </p:nvSpPr>
        <p:spPr>
          <a:xfrm>
            <a:off x="6559668" y="3247628"/>
            <a:ext cx="4616332"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txBody>
          <a:bodyPr wrap="square">
            <a:spAutoFit/>
          </a:bodyPr>
          <a:lstStyle/>
          <a:p>
            <a:pPr algn="ctr"/>
            <a:r>
              <a:rPr lang="it-IT" b="1" dirty="0">
                <a:latin typeface="Arial" panose="020B0604020202020204" pitchFamily="34" charset="0"/>
                <a:ea typeface="Times New Roman" panose="02020603050405020304" pitchFamily="18" charset="0"/>
                <a:cs typeface="Arial" panose="020B0604020202020204" pitchFamily="34" charset="0"/>
              </a:rPr>
              <a:t>ISTRUZIONI NBS</a:t>
            </a:r>
            <a:endParaRPr lang="it-IT" sz="18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ttangolo 11">
            <a:extLst>
              <a:ext uri="{FF2B5EF4-FFF2-40B4-BE49-F238E27FC236}">
                <a16:creationId xmlns:a16="http://schemas.microsoft.com/office/drawing/2014/main" id="{4C073D71-0154-BF88-7E48-4B51BB07A3C7}"/>
              </a:ext>
            </a:extLst>
          </p:cNvPr>
          <p:cNvSpPr/>
          <p:nvPr/>
        </p:nvSpPr>
        <p:spPr>
          <a:xfrm>
            <a:off x="494520" y="764863"/>
            <a:ext cx="11697480" cy="862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3200" b="1" spc="-1" dirty="0">
                <a:solidFill>
                  <a:schemeClr val="accent5">
                    <a:lumMod val="50000"/>
                  </a:schemeClr>
                </a:solidFill>
                <a:latin typeface="Arial"/>
                <a:ea typeface="DejaVu Sans"/>
              </a:rPr>
              <a:t>DOCUMENTAZIONE</a:t>
            </a:r>
            <a:endParaRPr lang="it-IT" sz="3200" b="0" strike="noStrike" spc="-1" dirty="0">
              <a:solidFill>
                <a:schemeClr val="accent5">
                  <a:lumMod val="50000"/>
                </a:schemeClr>
              </a:solidFill>
              <a:latin typeface="Arial"/>
            </a:endParaRPr>
          </a:p>
        </p:txBody>
      </p:sp>
      <p:pic>
        <p:nvPicPr>
          <p:cNvPr id="3" name="Immagine 2">
            <a:extLst>
              <a:ext uri="{FF2B5EF4-FFF2-40B4-BE49-F238E27FC236}">
                <a16:creationId xmlns:a16="http://schemas.microsoft.com/office/drawing/2014/main" id="{401FABF1-81B9-5CAD-290A-7B42FEBFA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Tree>
    <p:extLst>
      <p:ext uri="{BB962C8B-B14F-4D97-AF65-F5344CB8AC3E}">
        <p14:creationId xmlns:p14="http://schemas.microsoft.com/office/powerpoint/2010/main" val="1414591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ttangolo 251"/>
          <p:cNvSpPr/>
          <p:nvPr/>
        </p:nvSpPr>
        <p:spPr>
          <a:xfrm>
            <a:off x="180360" y="720360"/>
            <a:ext cx="11697480" cy="862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endParaRPr lang="it-IT" sz="2600" b="0" strike="noStrike" spc="-1" dirty="0">
              <a:latin typeface="Arial"/>
            </a:endParaRPr>
          </a:p>
        </p:txBody>
      </p:sp>
      <p:sp>
        <p:nvSpPr>
          <p:cNvPr id="8" name="CasellaDiTesto 7">
            <a:extLst>
              <a:ext uri="{FF2B5EF4-FFF2-40B4-BE49-F238E27FC236}">
                <a16:creationId xmlns:a16="http://schemas.microsoft.com/office/drawing/2014/main" id="{4CF269E6-ED4A-B890-24C5-FC926240CED9}"/>
              </a:ext>
            </a:extLst>
          </p:cNvPr>
          <p:cNvSpPr txBox="1"/>
          <p:nvPr/>
        </p:nvSpPr>
        <p:spPr>
          <a:xfrm>
            <a:off x="4190541" y="1671566"/>
            <a:ext cx="2912517"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txBody>
          <a:bodyPr wrap="square">
            <a:spAutoFit/>
          </a:bodyPr>
          <a:lstStyle/>
          <a:p>
            <a:pPr algn="ctr"/>
            <a:r>
              <a:rPr lang="it-IT" b="1" dirty="0">
                <a:latin typeface="Arial" panose="020B0604020202020204" pitchFamily="34" charset="0"/>
                <a:ea typeface="Times New Roman" panose="02020603050405020304" pitchFamily="18" charset="0"/>
                <a:cs typeface="Arial" panose="020B0604020202020204" pitchFamily="34" charset="0"/>
              </a:rPr>
              <a:t>Pubblicazione manuale protocolli 10.07.2023</a:t>
            </a:r>
            <a:endParaRPr lang="it-IT" sz="18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ttangolo 11">
            <a:extLst>
              <a:ext uri="{FF2B5EF4-FFF2-40B4-BE49-F238E27FC236}">
                <a16:creationId xmlns:a16="http://schemas.microsoft.com/office/drawing/2014/main" id="{4C073D71-0154-BF88-7E48-4B51BB07A3C7}"/>
              </a:ext>
            </a:extLst>
          </p:cNvPr>
          <p:cNvSpPr/>
          <p:nvPr/>
        </p:nvSpPr>
        <p:spPr>
          <a:xfrm>
            <a:off x="494520" y="764863"/>
            <a:ext cx="11697480" cy="862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3200" b="1" spc="-1" dirty="0">
                <a:solidFill>
                  <a:schemeClr val="accent5">
                    <a:lumMod val="50000"/>
                  </a:schemeClr>
                </a:solidFill>
                <a:latin typeface="Arial"/>
                <a:ea typeface="DejaVu Sans"/>
              </a:rPr>
              <a:t>DOCUMENTAZIONE</a:t>
            </a:r>
            <a:endParaRPr lang="it-IT" sz="3200" b="0" strike="noStrike" spc="-1" dirty="0">
              <a:solidFill>
                <a:schemeClr val="accent5">
                  <a:lumMod val="50000"/>
                </a:schemeClr>
              </a:solidFill>
              <a:latin typeface="Arial"/>
            </a:endParaRPr>
          </a:p>
        </p:txBody>
      </p:sp>
      <p:pic>
        <p:nvPicPr>
          <p:cNvPr id="3" name="Immagine 2">
            <a:extLst>
              <a:ext uri="{FF2B5EF4-FFF2-40B4-BE49-F238E27FC236}">
                <a16:creationId xmlns:a16="http://schemas.microsoft.com/office/drawing/2014/main" id="{401FABF1-81B9-5CAD-290A-7B42FEBFA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pic>
        <p:nvPicPr>
          <p:cNvPr id="5" name="Immagine 4">
            <a:extLst>
              <a:ext uri="{FF2B5EF4-FFF2-40B4-BE49-F238E27FC236}">
                <a16:creationId xmlns:a16="http://schemas.microsoft.com/office/drawing/2014/main" id="{D1F980A1-357B-8356-A99C-A1A797549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20" y="1582560"/>
            <a:ext cx="3270418" cy="4730993"/>
          </a:xfrm>
          <a:prstGeom prst="rect">
            <a:avLst/>
          </a:prstGeom>
        </p:spPr>
      </p:pic>
      <p:pic>
        <p:nvPicPr>
          <p:cNvPr id="13" name="Immagine 12">
            <a:extLst>
              <a:ext uri="{FF2B5EF4-FFF2-40B4-BE49-F238E27FC236}">
                <a16:creationId xmlns:a16="http://schemas.microsoft.com/office/drawing/2014/main" id="{AAEBC341-C233-6B11-C0D4-E93E36D61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890" y="1582560"/>
            <a:ext cx="3054507" cy="4451579"/>
          </a:xfrm>
          <a:prstGeom prst="rect">
            <a:avLst/>
          </a:prstGeom>
        </p:spPr>
      </p:pic>
      <p:sp>
        <p:nvSpPr>
          <p:cNvPr id="14" name="CasellaDiTesto 13">
            <a:extLst>
              <a:ext uri="{FF2B5EF4-FFF2-40B4-BE49-F238E27FC236}">
                <a16:creationId xmlns:a16="http://schemas.microsoft.com/office/drawing/2014/main" id="{3D2E4D82-59B8-33F3-C589-D599B785E47B}"/>
              </a:ext>
            </a:extLst>
          </p:cNvPr>
          <p:cNvSpPr txBox="1"/>
          <p:nvPr/>
        </p:nvSpPr>
        <p:spPr>
          <a:xfrm>
            <a:off x="4190541" y="2826597"/>
            <a:ext cx="2912517"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txBody>
          <a:bodyPr wrap="square">
            <a:spAutoFit/>
          </a:bodyPr>
          <a:lstStyle/>
          <a:p>
            <a:pPr algn="ctr"/>
            <a:r>
              <a:rPr lang="it-IT" b="1" dirty="0">
                <a:latin typeface="Arial" panose="020B0604020202020204" pitchFamily="34" charset="0"/>
                <a:ea typeface="Times New Roman" panose="02020603050405020304" pitchFamily="18" charset="0"/>
                <a:cs typeface="Arial" panose="020B0604020202020204" pitchFamily="34" charset="0"/>
              </a:rPr>
              <a:t>Pubblicazione procedura interaziendale 25.10.23</a:t>
            </a:r>
            <a:endParaRPr lang="it-IT" sz="18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67933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olo 1"/>
          <p:cNvSpPr/>
          <p:nvPr/>
        </p:nvSpPr>
        <p:spPr>
          <a:xfrm>
            <a:off x="838080" y="472280"/>
            <a:ext cx="10513080" cy="13230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it-IT" dirty="0"/>
          </a:p>
        </p:txBody>
      </p:sp>
      <p:sp>
        <p:nvSpPr>
          <p:cNvPr id="7" name="Rettangolo 6">
            <a:extLst>
              <a:ext uri="{FF2B5EF4-FFF2-40B4-BE49-F238E27FC236}">
                <a16:creationId xmlns:a16="http://schemas.microsoft.com/office/drawing/2014/main" id="{88BE6B2D-EA30-6B7F-2E86-3009162D6500}"/>
              </a:ext>
            </a:extLst>
          </p:cNvPr>
          <p:cNvSpPr/>
          <p:nvPr/>
        </p:nvSpPr>
        <p:spPr>
          <a:xfrm>
            <a:off x="965700" y="846520"/>
            <a:ext cx="10257840" cy="59068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2600" b="1" strike="noStrike" spc="-1" dirty="0">
                <a:solidFill>
                  <a:schemeClr val="accent5">
                    <a:lumMod val="50000"/>
                  </a:schemeClr>
                </a:solidFill>
                <a:latin typeface="Century Gothic" panose="020B0502020202020204" pitchFamily="34" charset="0"/>
                <a:ea typeface="DejaVu Sans"/>
              </a:rPr>
              <a:t>VALUTAZIONE:</a:t>
            </a:r>
            <a:r>
              <a:rPr lang="it-IT" sz="2600" b="1" spc="-1" dirty="0">
                <a:solidFill>
                  <a:schemeClr val="accent5">
                    <a:lumMod val="50000"/>
                  </a:schemeClr>
                </a:solidFill>
                <a:latin typeface="Century Gothic" panose="020B0502020202020204" pitchFamily="34" charset="0"/>
                <a:ea typeface="DejaVu Sans"/>
              </a:rPr>
              <a:t> indicatori di esito</a:t>
            </a:r>
            <a:endParaRPr lang="it-IT" sz="2600" b="0" strike="noStrike" spc="-1" dirty="0">
              <a:solidFill>
                <a:schemeClr val="accent5">
                  <a:lumMod val="50000"/>
                </a:schemeClr>
              </a:solidFill>
              <a:latin typeface="Century Gothic" panose="020B0502020202020204" pitchFamily="34" charset="0"/>
            </a:endParaRPr>
          </a:p>
        </p:txBody>
      </p:sp>
      <p:graphicFrame>
        <p:nvGraphicFramePr>
          <p:cNvPr id="3" name="Tabella 2">
            <a:extLst>
              <a:ext uri="{FF2B5EF4-FFF2-40B4-BE49-F238E27FC236}">
                <a16:creationId xmlns:a16="http://schemas.microsoft.com/office/drawing/2014/main" id="{6561F951-C2AE-1DE4-193A-F44A04356AFA}"/>
              </a:ext>
            </a:extLst>
          </p:cNvPr>
          <p:cNvGraphicFramePr>
            <a:graphicFrameLocks noGrp="1"/>
          </p:cNvGraphicFramePr>
          <p:nvPr>
            <p:extLst>
              <p:ext uri="{D42A27DB-BD31-4B8C-83A1-F6EECF244321}">
                <p14:modId xmlns:p14="http://schemas.microsoft.com/office/powerpoint/2010/main" val="500743720"/>
              </p:ext>
            </p:extLst>
          </p:nvPr>
        </p:nvGraphicFramePr>
        <p:xfrm>
          <a:off x="456169" y="1437200"/>
          <a:ext cx="7639821" cy="4084512"/>
        </p:xfrm>
        <a:graphic>
          <a:graphicData uri="http://schemas.openxmlformats.org/drawingml/2006/table">
            <a:tbl>
              <a:tblPr>
                <a:tableStyleId>{5C22544A-7EE6-4342-B048-85BDC9FD1C3A}</a:tableStyleId>
              </a:tblPr>
              <a:tblGrid>
                <a:gridCol w="2069624">
                  <a:extLst>
                    <a:ext uri="{9D8B030D-6E8A-4147-A177-3AD203B41FA5}">
                      <a16:colId xmlns:a16="http://schemas.microsoft.com/office/drawing/2014/main" val="3350562260"/>
                    </a:ext>
                  </a:extLst>
                </a:gridCol>
                <a:gridCol w="2648991">
                  <a:extLst>
                    <a:ext uri="{9D8B030D-6E8A-4147-A177-3AD203B41FA5}">
                      <a16:colId xmlns:a16="http://schemas.microsoft.com/office/drawing/2014/main" val="659627494"/>
                    </a:ext>
                  </a:extLst>
                </a:gridCol>
                <a:gridCol w="617558">
                  <a:extLst>
                    <a:ext uri="{9D8B030D-6E8A-4147-A177-3AD203B41FA5}">
                      <a16:colId xmlns:a16="http://schemas.microsoft.com/office/drawing/2014/main" val="1156559899"/>
                    </a:ext>
                  </a:extLst>
                </a:gridCol>
                <a:gridCol w="1266804">
                  <a:extLst>
                    <a:ext uri="{9D8B030D-6E8A-4147-A177-3AD203B41FA5}">
                      <a16:colId xmlns:a16="http://schemas.microsoft.com/office/drawing/2014/main" val="104771344"/>
                    </a:ext>
                  </a:extLst>
                </a:gridCol>
                <a:gridCol w="1036844">
                  <a:extLst>
                    <a:ext uri="{9D8B030D-6E8A-4147-A177-3AD203B41FA5}">
                      <a16:colId xmlns:a16="http://schemas.microsoft.com/office/drawing/2014/main" val="4053132140"/>
                    </a:ext>
                  </a:extLst>
                </a:gridCol>
              </a:tblGrid>
              <a:tr h="128781">
                <a:tc gridSpan="5">
                  <a:txBody>
                    <a:bodyPr/>
                    <a:lstStyle/>
                    <a:p>
                      <a:r>
                        <a:rPr lang="it-IT" sz="1400" b="1" kern="150" dirty="0">
                          <a:effectLst/>
                          <a:latin typeface="Century Gothic" panose="020B0502020202020204" pitchFamily="34" charset="0"/>
                        </a:rPr>
                        <a:t>INDICATORI DI ESITO</a:t>
                      </a:r>
                      <a:endParaRPr lang="it-IT" sz="1400" b="1" kern="150" dirty="0">
                        <a:effectLst/>
                        <a:latin typeface="Century Gothic" panose="020B0502020202020204" pitchFamily="34" charset="0"/>
                        <a:ea typeface="SimSun" panose="02010600030101010101" pitchFamily="2" charset="-122"/>
                        <a:cs typeface="Lucida Sans" panose="020B0602030504020204" pitchFamily="34" charset="0"/>
                      </a:endParaRPr>
                    </a:p>
                  </a:txBody>
                  <a:tcPr marL="17796" marR="17796" marT="17796" marB="17796"/>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201322198"/>
                  </a:ext>
                </a:extLst>
              </a:tr>
              <a:tr h="501535">
                <a:tc>
                  <a:txBody>
                    <a:bodyPr/>
                    <a:lstStyle/>
                    <a:p>
                      <a:r>
                        <a:rPr lang="it-IT" sz="1200" kern="150">
                          <a:effectLst/>
                          <a:latin typeface="Century Gothic" panose="020B0502020202020204" pitchFamily="34" charset="0"/>
                        </a:rPr>
                        <a:t>Applicazione modello see&amp;treat</a:t>
                      </a:r>
                      <a:endParaRPr lang="it-IT" sz="1200" kern="150">
                        <a:effectLst/>
                        <a:latin typeface="Century Gothic" panose="020B0502020202020204" pitchFamily="34" charset="0"/>
                        <a:ea typeface="SimSun" panose="02010600030101010101" pitchFamily="2" charset="-122"/>
                        <a:cs typeface="Lucida Sans" panose="020B0602030504020204" pitchFamily="34" charset="0"/>
                      </a:endParaRPr>
                    </a:p>
                  </a:txBody>
                  <a:tcPr marL="17796" marR="17796" marT="17796" marB="17796"/>
                </a:tc>
                <a:tc>
                  <a:txBody>
                    <a:bodyPr/>
                    <a:lstStyle/>
                    <a:p>
                      <a:r>
                        <a:rPr lang="it-IT" sz="1200" kern="150" dirty="0">
                          <a:effectLst/>
                          <a:latin typeface="Century Gothic" panose="020B0502020202020204" pitchFamily="34" charset="0"/>
                        </a:rPr>
                        <a:t>N. prestazioni </a:t>
                      </a:r>
                      <a:r>
                        <a:rPr lang="it-IT" sz="1200" kern="150" dirty="0" err="1">
                          <a:effectLst/>
                          <a:latin typeface="Century Gothic" panose="020B0502020202020204" pitchFamily="34" charset="0"/>
                        </a:rPr>
                        <a:t>see&amp;treat</a:t>
                      </a:r>
                      <a:r>
                        <a:rPr lang="it-IT" sz="1200" kern="150" dirty="0">
                          <a:effectLst/>
                          <a:latin typeface="Century Gothic" panose="020B0502020202020204" pitchFamily="34" charset="0"/>
                        </a:rPr>
                        <a:t>/totale dei pazienti con CODICE BIANCO E VERDE</a:t>
                      </a:r>
                      <a:endParaRPr lang="it-IT" sz="1200" kern="150" dirty="0">
                        <a:effectLst/>
                        <a:latin typeface="Century Gothic" panose="020B0502020202020204" pitchFamily="34" charset="0"/>
                        <a:ea typeface="SimSun" panose="02010600030101010101" pitchFamily="2" charset="-122"/>
                        <a:cs typeface="Lucida Sans" panose="020B0602030504020204" pitchFamily="34" charset="0"/>
                      </a:endParaRPr>
                    </a:p>
                  </a:txBody>
                  <a:tcPr marL="17796" marR="17796" marT="17796" marB="17796"/>
                </a:tc>
                <a:tc>
                  <a:txBody>
                    <a:bodyPr/>
                    <a:lstStyle/>
                    <a:p>
                      <a:r>
                        <a:rPr lang="it-IT" sz="1200" kern="150" dirty="0">
                          <a:effectLst/>
                          <a:latin typeface="Century Gothic" panose="020B0502020202020204" pitchFamily="34" charset="0"/>
                          <a:ea typeface="SimSun" panose="02010600030101010101" pitchFamily="2" charset="-122"/>
                          <a:cs typeface="Lucida Sans" panose="020B0602030504020204" pitchFamily="34" charset="0"/>
                        </a:rPr>
                        <a:t>&gt; 3%</a:t>
                      </a:r>
                    </a:p>
                  </a:txBody>
                  <a:tcPr marL="17796" marR="17796" marT="17796" marB="17796"/>
                </a:tc>
                <a:tc>
                  <a:txBody>
                    <a:bodyPr/>
                    <a:lstStyle/>
                    <a:p>
                      <a:r>
                        <a:rPr lang="it-IT" sz="1200" kern="0">
                          <a:effectLst/>
                          <a:latin typeface="Century Gothic" panose="020B0502020202020204" pitchFamily="34" charset="0"/>
                        </a:rPr>
                        <a:t>Sistemi informatici aziendali</a:t>
                      </a:r>
                      <a:endParaRPr lang="it-IT" sz="1200" kern="150">
                        <a:effectLst/>
                        <a:latin typeface="Century Gothic" panose="020B0502020202020204" pitchFamily="34" charset="0"/>
                        <a:ea typeface="SimSun" panose="02010600030101010101" pitchFamily="2" charset="-122"/>
                        <a:cs typeface="Lucida Sans" panose="020B0602030504020204" pitchFamily="34" charset="0"/>
                      </a:endParaRPr>
                    </a:p>
                  </a:txBody>
                  <a:tcPr marL="3236" marR="3236" marT="0" marB="0"/>
                </a:tc>
                <a:tc>
                  <a:txBody>
                    <a:bodyPr/>
                    <a:lstStyle/>
                    <a:p>
                      <a:r>
                        <a:rPr lang="it-IT" sz="1200" kern="150">
                          <a:effectLst/>
                        </a:rPr>
                        <a:t> </a:t>
                      </a:r>
                      <a:endParaRPr lang="it-IT" sz="12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3236" marR="3236" marT="0" marB="0"/>
                </a:tc>
                <a:extLst>
                  <a:ext uri="{0D108BD9-81ED-4DB2-BD59-A6C34878D82A}">
                    <a16:rowId xmlns:a16="http://schemas.microsoft.com/office/drawing/2014/main" val="2932404494"/>
                  </a:ext>
                </a:extLst>
              </a:tr>
              <a:tr h="687912">
                <a:tc>
                  <a:txBody>
                    <a:bodyPr/>
                    <a:lstStyle/>
                    <a:p>
                      <a:r>
                        <a:rPr lang="it-IT" sz="1200" kern="150">
                          <a:effectLst/>
                          <a:latin typeface="Century Gothic" panose="020B0502020202020204" pitchFamily="34" charset="0"/>
                        </a:rPr>
                        <a:t>Appropriatezza prestazioni see&amp;treat</a:t>
                      </a:r>
                      <a:endParaRPr lang="it-IT" sz="1200" kern="150">
                        <a:effectLst/>
                        <a:latin typeface="Century Gothic" panose="020B0502020202020204" pitchFamily="34" charset="0"/>
                        <a:ea typeface="SimSun" panose="02010600030101010101" pitchFamily="2" charset="-122"/>
                        <a:cs typeface="Lucida Sans" panose="020B0602030504020204" pitchFamily="34" charset="0"/>
                      </a:endParaRPr>
                    </a:p>
                  </a:txBody>
                  <a:tcPr marL="17796" marR="17796" marT="17796" marB="17796"/>
                </a:tc>
                <a:tc>
                  <a:txBody>
                    <a:bodyPr/>
                    <a:lstStyle/>
                    <a:p>
                      <a:r>
                        <a:rPr lang="it-IT" sz="1200" kern="0" dirty="0">
                          <a:effectLst/>
                          <a:latin typeface="Century Gothic" panose="020B0502020202020204" pitchFamily="34" charset="0"/>
                        </a:rPr>
                        <a:t>N. di pazienti </a:t>
                      </a:r>
                      <a:r>
                        <a:rPr lang="it-IT" sz="1200" kern="0" dirty="0" err="1">
                          <a:effectLst/>
                          <a:latin typeface="Century Gothic" panose="020B0502020202020204" pitchFamily="34" charset="0"/>
                        </a:rPr>
                        <a:t>reinviati</a:t>
                      </a:r>
                      <a:r>
                        <a:rPr lang="it-IT" sz="1200" kern="0" dirty="0">
                          <a:effectLst/>
                          <a:latin typeface="Century Gothic" panose="020B0502020202020204" pitchFamily="34" charset="0"/>
                        </a:rPr>
                        <a:t> al PS generale dopo valutazione </a:t>
                      </a:r>
                      <a:r>
                        <a:rPr lang="it-IT" sz="1200" kern="0" dirty="0" err="1">
                          <a:effectLst/>
                          <a:latin typeface="Century Gothic" panose="020B0502020202020204" pitchFamily="34" charset="0"/>
                        </a:rPr>
                        <a:t>see&amp;treat</a:t>
                      </a:r>
                      <a:r>
                        <a:rPr lang="it-IT" sz="1200" kern="0" dirty="0">
                          <a:effectLst/>
                          <a:latin typeface="Century Gothic" panose="020B0502020202020204" pitchFamily="34" charset="0"/>
                        </a:rPr>
                        <a:t>/ N. totale di pazienti inseriti nel percorso </a:t>
                      </a:r>
                      <a:r>
                        <a:rPr lang="it-IT" sz="1200" kern="0" dirty="0" err="1">
                          <a:effectLst/>
                          <a:latin typeface="Century Gothic" panose="020B0502020202020204" pitchFamily="34" charset="0"/>
                        </a:rPr>
                        <a:t>see&amp;treat</a:t>
                      </a:r>
                      <a:endParaRPr lang="it-IT" sz="1200" kern="150" dirty="0">
                        <a:effectLst/>
                        <a:latin typeface="Century Gothic" panose="020B0502020202020204" pitchFamily="34" charset="0"/>
                        <a:ea typeface="SimSun" panose="02010600030101010101" pitchFamily="2" charset="-122"/>
                        <a:cs typeface="Lucida Sans" panose="020B0602030504020204" pitchFamily="34" charset="0"/>
                      </a:endParaRPr>
                    </a:p>
                  </a:txBody>
                  <a:tcPr marL="17796" marR="17796" marT="17796" marB="17796"/>
                </a:tc>
                <a:tc>
                  <a:txBody>
                    <a:bodyPr/>
                    <a:lstStyle/>
                    <a:p>
                      <a:r>
                        <a:rPr lang="it-IT" sz="1200" kern="150">
                          <a:effectLst/>
                          <a:latin typeface="Century Gothic" panose="020B0502020202020204" pitchFamily="34" charset="0"/>
                        </a:rPr>
                        <a:t>&lt; =5%</a:t>
                      </a:r>
                      <a:endParaRPr lang="it-IT" sz="1200" kern="150">
                        <a:effectLst/>
                        <a:latin typeface="Century Gothic" panose="020B0502020202020204" pitchFamily="34" charset="0"/>
                        <a:ea typeface="SimSun" panose="02010600030101010101" pitchFamily="2" charset="-122"/>
                        <a:cs typeface="Lucida Sans" panose="020B0602030504020204" pitchFamily="34" charset="0"/>
                      </a:endParaRPr>
                    </a:p>
                  </a:txBody>
                  <a:tcPr marL="17796" marR="17796" marT="17796" marB="17796"/>
                </a:tc>
                <a:tc>
                  <a:txBody>
                    <a:bodyPr/>
                    <a:lstStyle/>
                    <a:p>
                      <a:r>
                        <a:rPr lang="it-IT" sz="1200" kern="0">
                          <a:effectLst/>
                          <a:latin typeface="Century Gothic" panose="020B0502020202020204" pitchFamily="34" charset="0"/>
                        </a:rPr>
                        <a:t>Sistemi informatici aziendali</a:t>
                      </a:r>
                      <a:endParaRPr lang="it-IT" sz="1200" kern="150">
                        <a:effectLst/>
                        <a:latin typeface="Century Gothic" panose="020B0502020202020204" pitchFamily="34" charset="0"/>
                        <a:ea typeface="SimSun" panose="02010600030101010101" pitchFamily="2" charset="-122"/>
                        <a:cs typeface="Lucida Sans" panose="020B0602030504020204" pitchFamily="34" charset="0"/>
                      </a:endParaRPr>
                    </a:p>
                  </a:txBody>
                  <a:tcPr marL="3236" marR="3236" marT="0" marB="0"/>
                </a:tc>
                <a:tc>
                  <a:txBody>
                    <a:bodyPr/>
                    <a:lstStyle/>
                    <a:p>
                      <a:r>
                        <a:rPr lang="it-IT" sz="1200" kern="150">
                          <a:effectLst/>
                        </a:rPr>
                        <a:t> </a:t>
                      </a:r>
                      <a:endParaRPr lang="it-IT" sz="12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3236" marR="3236" marT="0" marB="0"/>
                </a:tc>
                <a:extLst>
                  <a:ext uri="{0D108BD9-81ED-4DB2-BD59-A6C34878D82A}">
                    <a16:rowId xmlns:a16="http://schemas.microsoft.com/office/drawing/2014/main" val="2887803579"/>
                  </a:ext>
                </a:extLst>
              </a:tr>
              <a:tr h="594723">
                <a:tc>
                  <a:txBody>
                    <a:bodyPr/>
                    <a:lstStyle/>
                    <a:p>
                      <a:r>
                        <a:rPr lang="it-IT" sz="1200" kern="150">
                          <a:effectLst/>
                          <a:latin typeface="Century Gothic" panose="020B0502020202020204" pitchFamily="34" charset="0"/>
                        </a:rPr>
                        <a:t>Qualità percepita utente</a:t>
                      </a:r>
                      <a:endParaRPr lang="it-IT" sz="1200" kern="150">
                        <a:effectLst/>
                        <a:latin typeface="Century Gothic" panose="020B0502020202020204" pitchFamily="34" charset="0"/>
                        <a:ea typeface="SimSun" panose="02010600030101010101" pitchFamily="2" charset="-122"/>
                        <a:cs typeface="Lucida Sans" panose="020B0602030504020204" pitchFamily="34" charset="0"/>
                      </a:endParaRPr>
                    </a:p>
                  </a:txBody>
                  <a:tcPr marL="17796" marR="17796" marT="17796" marB="17796"/>
                </a:tc>
                <a:tc>
                  <a:txBody>
                    <a:bodyPr/>
                    <a:lstStyle/>
                    <a:p>
                      <a:r>
                        <a:rPr lang="it-IT" sz="1200" kern="0">
                          <a:effectLst/>
                          <a:latin typeface="Century Gothic" panose="020B0502020202020204" pitchFamily="34" charset="0"/>
                        </a:rPr>
                        <a:t>N. utenti che hanno espresso valutazione positiva (adeguato, molto adeguato) / totale utenti rispondenti</a:t>
                      </a:r>
                      <a:endParaRPr lang="it-IT" sz="1200" kern="150">
                        <a:effectLst/>
                        <a:latin typeface="Century Gothic" panose="020B0502020202020204" pitchFamily="34" charset="0"/>
                        <a:ea typeface="SimSun" panose="02010600030101010101" pitchFamily="2" charset="-122"/>
                        <a:cs typeface="Lucida Sans" panose="020B0602030504020204" pitchFamily="34" charset="0"/>
                      </a:endParaRPr>
                    </a:p>
                  </a:txBody>
                  <a:tcPr marL="17796" marR="17796" marT="17796" marB="17796"/>
                </a:tc>
                <a:tc>
                  <a:txBody>
                    <a:bodyPr/>
                    <a:lstStyle/>
                    <a:p>
                      <a:r>
                        <a:rPr lang="it-IT" sz="1200" kern="0">
                          <a:effectLst/>
                          <a:latin typeface="Century Gothic" panose="020B0502020202020204" pitchFamily="34" charset="0"/>
                        </a:rPr>
                        <a:t>&lt; 95%</a:t>
                      </a:r>
                      <a:endParaRPr lang="it-IT" sz="1200" kern="150">
                        <a:effectLst/>
                        <a:latin typeface="Century Gothic" panose="020B0502020202020204" pitchFamily="34" charset="0"/>
                        <a:ea typeface="SimSun" panose="02010600030101010101" pitchFamily="2" charset="-122"/>
                        <a:cs typeface="Lucida Sans" panose="020B0602030504020204" pitchFamily="34" charset="0"/>
                      </a:endParaRPr>
                    </a:p>
                  </a:txBody>
                  <a:tcPr marL="17796" marR="17796" marT="17796" marB="17796"/>
                </a:tc>
                <a:tc>
                  <a:txBody>
                    <a:bodyPr/>
                    <a:lstStyle/>
                    <a:p>
                      <a:r>
                        <a:rPr lang="it-IT" sz="1200" kern="150">
                          <a:effectLst/>
                          <a:latin typeface="Century Gothic" panose="020B0502020202020204" pitchFamily="34" charset="0"/>
                        </a:rPr>
                        <a:t>Cartolina d’ascolto</a:t>
                      </a:r>
                      <a:endParaRPr lang="it-IT" sz="1200" kern="150">
                        <a:effectLst/>
                        <a:latin typeface="Century Gothic" panose="020B0502020202020204" pitchFamily="34" charset="0"/>
                        <a:ea typeface="SimSun" panose="02010600030101010101" pitchFamily="2" charset="-122"/>
                        <a:cs typeface="Lucida Sans" panose="020B0602030504020204" pitchFamily="34" charset="0"/>
                      </a:endParaRPr>
                    </a:p>
                  </a:txBody>
                  <a:tcPr marL="3236" marR="3236" marT="0" marB="0"/>
                </a:tc>
                <a:tc>
                  <a:txBody>
                    <a:bodyPr/>
                    <a:lstStyle/>
                    <a:p>
                      <a:r>
                        <a:rPr lang="it-IT" sz="1200" kern="150">
                          <a:effectLst/>
                        </a:rPr>
                        <a:t> </a:t>
                      </a:r>
                      <a:endParaRPr lang="it-IT" sz="12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3236" marR="3236" marT="0" marB="0"/>
                </a:tc>
                <a:extLst>
                  <a:ext uri="{0D108BD9-81ED-4DB2-BD59-A6C34878D82A}">
                    <a16:rowId xmlns:a16="http://schemas.microsoft.com/office/drawing/2014/main" val="3117424990"/>
                  </a:ext>
                </a:extLst>
              </a:tr>
              <a:tr h="594723">
                <a:tc>
                  <a:txBody>
                    <a:bodyPr/>
                    <a:lstStyle/>
                    <a:p>
                      <a:pPr>
                        <a:spcBef>
                          <a:spcPts val="500"/>
                        </a:spcBef>
                        <a:spcAft>
                          <a:spcPts val="595"/>
                        </a:spcAft>
                      </a:pPr>
                      <a:r>
                        <a:rPr lang="it-IT" sz="1200" kern="150">
                          <a:effectLst/>
                          <a:latin typeface="Century Gothic" panose="020B0502020202020204" pitchFamily="34" charset="0"/>
                        </a:rPr>
                        <a:t>Misurazione tempo di attesa dei pazienti con codice verde e bianco percorso see&amp;treat</a:t>
                      </a:r>
                      <a:endParaRPr lang="it-IT" sz="1200" kern="150">
                        <a:effectLst/>
                        <a:latin typeface="Century Gothic" panose="020B0502020202020204" pitchFamily="34" charset="0"/>
                        <a:ea typeface="SimSun" panose="02010600030101010101" pitchFamily="2" charset="-122"/>
                        <a:cs typeface="Lucida Sans" panose="020B0602030504020204" pitchFamily="34" charset="0"/>
                      </a:endParaRPr>
                    </a:p>
                  </a:txBody>
                  <a:tcPr marL="17796" marR="17796" marT="17796" marB="17796" anchor="ctr"/>
                </a:tc>
                <a:tc>
                  <a:txBody>
                    <a:bodyPr/>
                    <a:lstStyle/>
                    <a:p>
                      <a:r>
                        <a:rPr lang="it-IT" sz="1200" kern="0">
                          <a:effectLst/>
                          <a:latin typeface="Century Gothic" panose="020B0502020202020204" pitchFamily="34" charset="0"/>
                        </a:rPr>
                        <a:t>Tempo medio di attesa tra accesso triage e accesso ambulatorio See&amp;Treat</a:t>
                      </a:r>
                      <a:endParaRPr lang="it-IT" sz="1200" kern="150">
                        <a:effectLst/>
                        <a:latin typeface="Century Gothic" panose="020B0502020202020204" pitchFamily="34" charset="0"/>
                        <a:ea typeface="SimSun" panose="02010600030101010101" pitchFamily="2" charset="-122"/>
                        <a:cs typeface="Lucida Sans" panose="020B0602030504020204" pitchFamily="34" charset="0"/>
                      </a:endParaRPr>
                    </a:p>
                  </a:txBody>
                  <a:tcPr marL="17796" marR="17796" marT="17796" marB="17796"/>
                </a:tc>
                <a:tc>
                  <a:txBody>
                    <a:bodyPr/>
                    <a:lstStyle/>
                    <a:p>
                      <a:r>
                        <a:rPr lang="it-IT" sz="1200" kern="0">
                          <a:effectLst/>
                          <a:latin typeface="Century Gothic" panose="020B0502020202020204" pitchFamily="34" charset="0"/>
                        </a:rPr>
                        <a:t>&lt; 30 minuti</a:t>
                      </a:r>
                      <a:endParaRPr lang="it-IT" sz="1200" kern="150">
                        <a:effectLst/>
                        <a:latin typeface="Century Gothic" panose="020B0502020202020204" pitchFamily="34" charset="0"/>
                        <a:ea typeface="SimSun" panose="02010600030101010101" pitchFamily="2" charset="-122"/>
                        <a:cs typeface="Lucida Sans" panose="020B0602030504020204" pitchFamily="34" charset="0"/>
                      </a:endParaRPr>
                    </a:p>
                  </a:txBody>
                  <a:tcPr marL="17796" marR="17796" marT="17796" marB="17796"/>
                </a:tc>
                <a:tc>
                  <a:txBody>
                    <a:bodyPr/>
                    <a:lstStyle/>
                    <a:p>
                      <a:r>
                        <a:rPr lang="it-IT" sz="1200" kern="0">
                          <a:effectLst/>
                          <a:latin typeface="Century Gothic" panose="020B0502020202020204" pitchFamily="34" charset="0"/>
                        </a:rPr>
                        <a:t>Sistemi informatici aziendali</a:t>
                      </a:r>
                      <a:endParaRPr lang="it-IT" sz="1200" kern="150">
                        <a:effectLst/>
                        <a:latin typeface="Century Gothic" panose="020B0502020202020204" pitchFamily="34" charset="0"/>
                        <a:ea typeface="SimSun" panose="02010600030101010101" pitchFamily="2" charset="-122"/>
                        <a:cs typeface="Lucida Sans" panose="020B0602030504020204" pitchFamily="34" charset="0"/>
                      </a:endParaRPr>
                    </a:p>
                  </a:txBody>
                  <a:tcPr marL="3236" marR="3236" marT="0" marB="0"/>
                </a:tc>
                <a:tc>
                  <a:txBody>
                    <a:bodyPr/>
                    <a:lstStyle/>
                    <a:p>
                      <a:r>
                        <a:rPr lang="it-IT" sz="1200" kern="150">
                          <a:effectLst/>
                        </a:rPr>
                        <a:t> </a:t>
                      </a:r>
                      <a:endParaRPr lang="it-IT" sz="12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3236" marR="3236" marT="0" marB="0"/>
                </a:tc>
                <a:extLst>
                  <a:ext uri="{0D108BD9-81ED-4DB2-BD59-A6C34878D82A}">
                    <a16:rowId xmlns:a16="http://schemas.microsoft.com/office/drawing/2014/main" val="3944519781"/>
                  </a:ext>
                </a:extLst>
              </a:tr>
              <a:tr h="781100">
                <a:tc>
                  <a:txBody>
                    <a:bodyPr/>
                    <a:lstStyle/>
                    <a:p>
                      <a:pPr>
                        <a:spcBef>
                          <a:spcPts val="500"/>
                        </a:spcBef>
                        <a:spcAft>
                          <a:spcPts val="595"/>
                        </a:spcAft>
                      </a:pPr>
                      <a:r>
                        <a:rPr lang="it-IT" sz="1200" kern="150">
                          <a:effectLst/>
                          <a:latin typeface="Century Gothic" panose="020B0502020202020204" pitchFamily="34" charset="0"/>
                        </a:rPr>
                        <a:t>Misurazione tempo di permanenza in Pronto Soccorso dei pazienti con codice verde e bianco percorso see&amp;treat</a:t>
                      </a:r>
                      <a:endParaRPr lang="it-IT" sz="1200" kern="150">
                        <a:effectLst/>
                        <a:latin typeface="Century Gothic" panose="020B0502020202020204" pitchFamily="34" charset="0"/>
                        <a:ea typeface="SimSun" panose="02010600030101010101" pitchFamily="2" charset="-122"/>
                        <a:cs typeface="Lucida Sans" panose="020B0602030504020204" pitchFamily="34" charset="0"/>
                      </a:endParaRPr>
                    </a:p>
                  </a:txBody>
                  <a:tcPr marL="17796" marR="17796" marT="17796" marB="17796" anchor="ctr"/>
                </a:tc>
                <a:tc>
                  <a:txBody>
                    <a:bodyPr/>
                    <a:lstStyle/>
                    <a:p>
                      <a:r>
                        <a:rPr lang="it-IT" sz="1200" kern="0">
                          <a:effectLst/>
                          <a:latin typeface="Century Gothic" panose="020B0502020202020204" pitchFamily="34" charset="0"/>
                        </a:rPr>
                        <a:t>Tempo medio di permanenza in pronto soccorso dei pazienti inseriti nel percorso see&amp;treat</a:t>
                      </a:r>
                      <a:endParaRPr lang="it-IT" sz="1200" kern="150">
                        <a:effectLst/>
                        <a:latin typeface="Century Gothic" panose="020B0502020202020204" pitchFamily="34" charset="0"/>
                        <a:ea typeface="SimSun" panose="02010600030101010101" pitchFamily="2" charset="-122"/>
                        <a:cs typeface="Lucida Sans" panose="020B0602030504020204" pitchFamily="34" charset="0"/>
                      </a:endParaRPr>
                    </a:p>
                  </a:txBody>
                  <a:tcPr marL="17796" marR="17796" marT="17796" marB="17796"/>
                </a:tc>
                <a:tc>
                  <a:txBody>
                    <a:bodyPr/>
                    <a:lstStyle/>
                    <a:p>
                      <a:r>
                        <a:rPr lang="it-IT" sz="1200" kern="0">
                          <a:effectLst/>
                          <a:latin typeface="Century Gothic" panose="020B0502020202020204" pitchFamily="34" charset="0"/>
                        </a:rPr>
                        <a:t>&lt; 120 minuti</a:t>
                      </a:r>
                      <a:endParaRPr lang="it-IT" sz="1200" kern="150">
                        <a:effectLst/>
                        <a:latin typeface="Century Gothic" panose="020B0502020202020204" pitchFamily="34" charset="0"/>
                        <a:ea typeface="SimSun" panose="02010600030101010101" pitchFamily="2" charset="-122"/>
                        <a:cs typeface="Lucida Sans" panose="020B0602030504020204" pitchFamily="34" charset="0"/>
                      </a:endParaRPr>
                    </a:p>
                  </a:txBody>
                  <a:tcPr marL="17796" marR="17796" marT="17796" marB="17796"/>
                </a:tc>
                <a:tc>
                  <a:txBody>
                    <a:bodyPr/>
                    <a:lstStyle/>
                    <a:p>
                      <a:r>
                        <a:rPr lang="it-IT" sz="1200" kern="0" dirty="0">
                          <a:effectLst/>
                          <a:latin typeface="Century Gothic" panose="020B0502020202020204" pitchFamily="34" charset="0"/>
                        </a:rPr>
                        <a:t>Sistemi informatici aziendali</a:t>
                      </a:r>
                      <a:endParaRPr lang="it-IT" sz="1200" kern="150" dirty="0">
                        <a:effectLst/>
                        <a:latin typeface="Century Gothic" panose="020B0502020202020204" pitchFamily="34" charset="0"/>
                        <a:ea typeface="SimSun" panose="02010600030101010101" pitchFamily="2" charset="-122"/>
                        <a:cs typeface="Lucida Sans" panose="020B0602030504020204" pitchFamily="34" charset="0"/>
                      </a:endParaRPr>
                    </a:p>
                  </a:txBody>
                  <a:tcPr marL="3236" marR="3236" marT="0" marB="0"/>
                </a:tc>
                <a:tc>
                  <a:txBody>
                    <a:bodyPr/>
                    <a:lstStyle/>
                    <a:p>
                      <a:r>
                        <a:rPr lang="it-IT" sz="1200" kern="150" dirty="0">
                          <a:effectLst/>
                        </a:rPr>
                        <a:t> </a:t>
                      </a:r>
                      <a:endParaRPr lang="it-IT" sz="1200" kern="150" dirty="0">
                        <a:effectLst/>
                        <a:latin typeface="Times New Roman" panose="02020603050405020304" pitchFamily="18" charset="0"/>
                        <a:ea typeface="SimSun" panose="02010600030101010101" pitchFamily="2" charset="-122"/>
                        <a:cs typeface="Lucida Sans" panose="020B0602030504020204" pitchFamily="34" charset="0"/>
                      </a:endParaRPr>
                    </a:p>
                  </a:txBody>
                  <a:tcPr marL="3236" marR="3236" marT="0" marB="0"/>
                </a:tc>
                <a:extLst>
                  <a:ext uri="{0D108BD9-81ED-4DB2-BD59-A6C34878D82A}">
                    <a16:rowId xmlns:a16="http://schemas.microsoft.com/office/drawing/2014/main" val="16351549"/>
                  </a:ext>
                </a:extLst>
              </a:tr>
            </a:tbl>
          </a:graphicData>
        </a:graphic>
      </p:graphicFrame>
      <p:sp>
        <p:nvSpPr>
          <p:cNvPr id="4" name="CasellaDiTesto 3">
            <a:extLst>
              <a:ext uri="{FF2B5EF4-FFF2-40B4-BE49-F238E27FC236}">
                <a16:creationId xmlns:a16="http://schemas.microsoft.com/office/drawing/2014/main" id="{E3D3D8DF-0D4C-CAA3-DCD8-140FC6F345AA}"/>
              </a:ext>
            </a:extLst>
          </p:cNvPr>
          <p:cNvSpPr txBox="1"/>
          <p:nvPr/>
        </p:nvSpPr>
        <p:spPr>
          <a:xfrm>
            <a:off x="8621558" y="1632796"/>
            <a:ext cx="2896622" cy="36933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txBody>
          <a:bodyPr wrap="square">
            <a:spAutoFit/>
          </a:bodyPr>
          <a:lstStyle/>
          <a:p>
            <a:r>
              <a:rPr lang="it-IT" sz="1800" b="1" dirty="0">
                <a:effectLst/>
                <a:latin typeface="Century Gothic" panose="020B0502020202020204" pitchFamily="34" charset="0"/>
                <a:ea typeface="Times New Roman" panose="02020603050405020304" pitchFamily="18" charset="0"/>
                <a:cs typeface="Arial" panose="020B0604020202020204" pitchFamily="34" charset="0"/>
              </a:rPr>
              <a:t>Attraverso questi indicatori si vuole verificare l’efficacia delle nuove competenze, l’appropriatezza dei protocolli applicati e la ricaduta sui tempi di attesa sia dei pazienti trattati nel percorso S&amp;T sia di tutti i pazienti, oltre la qualità percepita dagli utenti.</a:t>
            </a:r>
          </a:p>
        </p:txBody>
      </p:sp>
      <p:pic>
        <p:nvPicPr>
          <p:cNvPr id="2" name="Immagine 1">
            <a:extLst>
              <a:ext uri="{FF2B5EF4-FFF2-40B4-BE49-F238E27FC236}">
                <a16:creationId xmlns:a16="http://schemas.microsoft.com/office/drawing/2014/main" id="{95C6BB93-8A50-842E-51D2-0A6FB6C19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Tree>
    <p:extLst>
      <p:ext uri="{BB962C8B-B14F-4D97-AF65-F5344CB8AC3E}">
        <p14:creationId xmlns:p14="http://schemas.microsoft.com/office/powerpoint/2010/main" val="4102601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C2BDF47-6FCB-1EEE-9CB0-F0F27BF5A75C}"/>
              </a:ext>
            </a:extLst>
          </p:cNvPr>
          <p:cNvPicPr>
            <a:picLocks noChangeAspect="1"/>
          </p:cNvPicPr>
          <p:nvPr/>
        </p:nvPicPr>
        <p:blipFill>
          <a:blip r:embed="rId2"/>
          <a:stretch>
            <a:fillRect/>
          </a:stretch>
        </p:blipFill>
        <p:spPr>
          <a:xfrm>
            <a:off x="1562705" y="1227347"/>
            <a:ext cx="4170986" cy="3424687"/>
          </a:xfrm>
          <a:prstGeom prst="rect">
            <a:avLst/>
          </a:prstGeom>
        </p:spPr>
      </p:pic>
      <p:pic>
        <p:nvPicPr>
          <p:cNvPr id="5" name="Immagine 4">
            <a:extLst>
              <a:ext uri="{FF2B5EF4-FFF2-40B4-BE49-F238E27FC236}">
                <a16:creationId xmlns:a16="http://schemas.microsoft.com/office/drawing/2014/main" id="{727DBA59-611F-9C23-A878-BCC8376A3B07}"/>
              </a:ext>
            </a:extLst>
          </p:cNvPr>
          <p:cNvPicPr>
            <a:picLocks noChangeAspect="1"/>
          </p:cNvPicPr>
          <p:nvPr/>
        </p:nvPicPr>
        <p:blipFill>
          <a:blip r:embed="rId3"/>
          <a:stretch>
            <a:fillRect/>
          </a:stretch>
        </p:blipFill>
        <p:spPr>
          <a:xfrm>
            <a:off x="1562705" y="4652034"/>
            <a:ext cx="4170986" cy="1584975"/>
          </a:xfrm>
          <a:prstGeom prst="rect">
            <a:avLst/>
          </a:prstGeom>
        </p:spPr>
      </p:pic>
      <p:pic>
        <p:nvPicPr>
          <p:cNvPr id="6" name="Immagine 5">
            <a:extLst>
              <a:ext uri="{FF2B5EF4-FFF2-40B4-BE49-F238E27FC236}">
                <a16:creationId xmlns:a16="http://schemas.microsoft.com/office/drawing/2014/main" id="{2C7BE3F1-96BC-72FF-339B-2EC9728F8762}"/>
              </a:ext>
            </a:extLst>
          </p:cNvPr>
          <p:cNvPicPr>
            <a:picLocks noChangeAspect="1"/>
          </p:cNvPicPr>
          <p:nvPr/>
        </p:nvPicPr>
        <p:blipFill>
          <a:blip r:embed="rId4"/>
          <a:stretch>
            <a:fillRect/>
          </a:stretch>
        </p:blipFill>
        <p:spPr>
          <a:xfrm>
            <a:off x="6964531" y="1227347"/>
            <a:ext cx="2549573" cy="2146547"/>
          </a:xfrm>
          <a:prstGeom prst="rect">
            <a:avLst/>
          </a:prstGeom>
        </p:spPr>
      </p:pic>
      <p:pic>
        <p:nvPicPr>
          <p:cNvPr id="7" name="Immagine 6">
            <a:extLst>
              <a:ext uri="{FF2B5EF4-FFF2-40B4-BE49-F238E27FC236}">
                <a16:creationId xmlns:a16="http://schemas.microsoft.com/office/drawing/2014/main" id="{E43A35CD-97FB-A52A-95CF-447A34478ABE}"/>
              </a:ext>
            </a:extLst>
          </p:cNvPr>
          <p:cNvPicPr>
            <a:picLocks noChangeAspect="1"/>
          </p:cNvPicPr>
          <p:nvPr/>
        </p:nvPicPr>
        <p:blipFill>
          <a:blip r:embed="rId5"/>
          <a:stretch>
            <a:fillRect/>
          </a:stretch>
        </p:blipFill>
        <p:spPr>
          <a:xfrm>
            <a:off x="6964531" y="4039200"/>
            <a:ext cx="2549573" cy="1836040"/>
          </a:xfrm>
          <a:prstGeom prst="rect">
            <a:avLst/>
          </a:prstGeom>
        </p:spPr>
      </p:pic>
      <p:sp>
        <p:nvSpPr>
          <p:cNvPr id="8" name="Rettangolo 7">
            <a:extLst>
              <a:ext uri="{FF2B5EF4-FFF2-40B4-BE49-F238E27FC236}">
                <a16:creationId xmlns:a16="http://schemas.microsoft.com/office/drawing/2014/main" id="{57A2DC64-7CFF-44D4-0CAD-42F4BA7C4BE5}"/>
              </a:ext>
            </a:extLst>
          </p:cNvPr>
          <p:cNvSpPr/>
          <p:nvPr/>
        </p:nvSpPr>
        <p:spPr>
          <a:xfrm>
            <a:off x="494520" y="367979"/>
            <a:ext cx="11697480" cy="862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3200" b="1" spc="-1" dirty="0">
                <a:solidFill>
                  <a:schemeClr val="accent5">
                    <a:lumMod val="50000"/>
                  </a:schemeClr>
                </a:solidFill>
                <a:latin typeface="Arial"/>
                <a:ea typeface="DejaVu Sans"/>
              </a:rPr>
              <a:t>DATI DI ATTIVITA’ </a:t>
            </a:r>
            <a:endParaRPr lang="it-IT" sz="3200" b="0" strike="noStrike" spc="-1" dirty="0">
              <a:solidFill>
                <a:schemeClr val="accent5">
                  <a:lumMod val="50000"/>
                </a:schemeClr>
              </a:solidFill>
              <a:latin typeface="Arial"/>
            </a:endParaRPr>
          </a:p>
        </p:txBody>
      </p:sp>
      <p:pic>
        <p:nvPicPr>
          <p:cNvPr id="9" name="Immagine 8">
            <a:extLst>
              <a:ext uri="{FF2B5EF4-FFF2-40B4-BE49-F238E27FC236}">
                <a16:creationId xmlns:a16="http://schemas.microsoft.com/office/drawing/2014/main" id="{60F38DA1-3D4A-4A5D-6B0B-A39DE534EF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42" y="195808"/>
            <a:ext cx="4170986" cy="432358"/>
          </a:xfrm>
          <a:prstGeom prst="rect">
            <a:avLst/>
          </a:prstGeom>
        </p:spPr>
      </p:pic>
    </p:spTree>
    <p:extLst>
      <p:ext uri="{BB962C8B-B14F-4D97-AF65-F5344CB8AC3E}">
        <p14:creationId xmlns:p14="http://schemas.microsoft.com/office/powerpoint/2010/main" val="6501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olo 6"/>
          <p:cNvSpPr/>
          <p:nvPr/>
        </p:nvSpPr>
        <p:spPr>
          <a:xfrm>
            <a:off x="838080" y="523080"/>
            <a:ext cx="10513080" cy="1323000"/>
          </a:xfrm>
          <a:prstGeom prst="rect">
            <a:avLst/>
          </a:prstGeom>
          <a:noFill/>
          <a:ln w="0">
            <a:noFill/>
          </a:ln>
        </p:spPr>
        <p:style>
          <a:lnRef idx="0">
            <a:scrgbClr r="0" g="0" b="0"/>
          </a:lnRef>
          <a:fillRef idx="0">
            <a:scrgbClr r="0" g="0" b="0"/>
          </a:fillRef>
          <a:effectRef idx="0">
            <a:scrgbClr r="0" g="0" b="0"/>
          </a:effectRef>
          <a:fontRef idx="minor"/>
        </p:style>
      </p:sp>
      <p:sp>
        <p:nvSpPr>
          <p:cNvPr id="113" name="Titolo 7"/>
          <p:cNvSpPr/>
          <p:nvPr/>
        </p:nvSpPr>
        <p:spPr>
          <a:xfrm>
            <a:off x="838080" y="876600"/>
            <a:ext cx="10513080" cy="811440"/>
          </a:xfrm>
          <a:prstGeom prst="rect">
            <a:avLst/>
          </a:prstGeom>
          <a:noFill/>
          <a:ln w="0">
            <a:noFill/>
          </a:ln>
        </p:spPr>
        <p:style>
          <a:lnRef idx="0">
            <a:scrgbClr r="0" g="0" b="0"/>
          </a:lnRef>
          <a:fillRef idx="0">
            <a:scrgbClr r="0" g="0" b="0"/>
          </a:fillRef>
          <a:effectRef idx="0">
            <a:scrgbClr r="0" g="0" b="0"/>
          </a:effectRef>
          <a:fontRef idx="minor"/>
        </p:style>
      </p:sp>
      <p:sp>
        <p:nvSpPr>
          <p:cNvPr id="114" name="Rettangolo 113"/>
          <p:cNvSpPr/>
          <p:nvPr/>
        </p:nvSpPr>
        <p:spPr>
          <a:xfrm>
            <a:off x="335700" y="2093400"/>
            <a:ext cx="11517840" cy="1623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50000"/>
              </a:lnSpc>
              <a:buNone/>
            </a:pPr>
            <a:r>
              <a:rPr lang="it-IT" sz="1800" b="1" strike="noStrike" spc="-1" dirty="0">
                <a:solidFill>
                  <a:srgbClr val="000000"/>
                </a:solidFill>
                <a:latin typeface="Arial"/>
                <a:ea typeface="Microsoft YaHei"/>
              </a:rPr>
              <a:t>Oltre alla mission primaria del Pronto Soccorso, cioè il trattamento dei pazienti con gravi ed urgenti problemi di salute, si è aggiunta quella secondaria che prevede la gestione dei problemi sanitari minori o addirittura di problematiche non sanitarie.</a:t>
            </a:r>
            <a:endParaRPr lang="it-IT" sz="1800" b="0" strike="noStrike" spc="-1" dirty="0">
              <a:latin typeface="Arial"/>
            </a:endParaRPr>
          </a:p>
        </p:txBody>
      </p:sp>
      <p:pic>
        <p:nvPicPr>
          <p:cNvPr id="115" name="Immagine 114"/>
          <p:cNvPicPr/>
          <p:nvPr/>
        </p:nvPicPr>
        <p:blipFill>
          <a:blip r:embed="rId2"/>
          <a:stretch/>
        </p:blipFill>
        <p:spPr>
          <a:xfrm>
            <a:off x="4140000" y="3874680"/>
            <a:ext cx="4139640" cy="2460240"/>
          </a:xfrm>
          <a:prstGeom prst="rect">
            <a:avLst/>
          </a:prstGeom>
          <a:ln w="0">
            <a:noFill/>
          </a:ln>
        </p:spPr>
      </p:pic>
      <p:sp>
        <p:nvSpPr>
          <p:cNvPr id="116" name="Rettangolo 115"/>
          <p:cNvSpPr/>
          <p:nvPr/>
        </p:nvSpPr>
        <p:spPr>
          <a:xfrm>
            <a:off x="1080900" y="927186"/>
            <a:ext cx="10257840" cy="862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2600" b="1" strike="noStrike" spc="-1" dirty="0">
                <a:solidFill>
                  <a:srgbClr val="C9211E"/>
                </a:solidFill>
                <a:latin typeface="Arial"/>
                <a:ea typeface="DejaVu Sans"/>
              </a:rPr>
              <a:t>DALLA GESTIONE DEI PAZIENTI GRAVI E URGENTI ALLA GESTIONE DEI PROBLEMI SANITARI MINORI</a:t>
            </a:r>
            <a:endParaRPr lang="it-IT" sz="2600" b="0" strike="noStrike" spc="-1" dirty="0">
              <a:latin typeface="Arial"/>
            </a:endParaRPr>
          </a:p>
        </p:txBody>
      </p:sp>
      <p:pic>
        <p:nvPicPr>
          <p:cNvPr id="3" name="Immagine 2">
            <a:extLst>
              <a:ext uri="{FF2B5EF4-FFF2-40B4-BE49-F238E27FC236}">
                <a16:creationId xmlns:a16="http://schemas.microsoft.com/office/drawing/2014/main" id="{5507B7C0-5E04-F8F2-5C6A-B58E90C22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olo 1"/>
          <p:cNvSpPr/>
          <p:nvPr/>
        </p:nvSpPr>
        <p:spPr>
          <a:xfrm>
            <a:off x="838080" y="472280"/>
            <a:ext cx="10513080" cy="13230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it-IT" dirty="0"/>
          </a:p>
        </p:txBody>
      </p:sp>
      <p:sp>
        <p:nvSpPr>
          <p:cNvPr id="7" name="Rettangolo 6">
            <a:extLst>
              <a:ext uri="{FF2B5EF4-FFF2-40B4-BE49-F238E27FC236}">
                <a16:creationId xmlns:a16="http://schemas.microsoft.com/office/drawing/2014/main" id="{88BE6B2D-EA30-6B7F-2E86-3009162D6500}"/>
              </a:ext>
            </a:extLst>
          </p:cNvPr>
          <p:cNvSpPr/>
          <p:nvPr/>
        </p:nvSpPr>
        <p:spPr>
          <a:xfrm>
            <a:off x="965700" y="536280"/>
            <a:ext cx="10257840" cy="146978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2600" b="1" spc="-1" dirty="0">
                <a:solidFill>
                  <a:schemeClr val="accent5">
                    <a:lumMod val="50000"/>
                  </a:schemeClr>
                </a:solidFill>
                <a:latin typeface="Century Gothic" panose="020B0502020202020204" pitchFamily="34" charset="0"/>
                <a:ea typeface="DejaVu Sans"/>
              </a:rPr>
              <a:t>Indicatori di esito: la qualità percepita </a:t>
            </a:r>
            <a:endParaRPr lang="it-IT" sz="2600" b="0" strike="noStrike" spc="-1" dirty="0">
              <a:solidFill>
                <a:schemeClr val="accent5">
                  <a:lumMod val="50000"/>
                </a:schemeClr>
              </a:solidFill>
              <a:latin typeface="Century Gothic" panose="020B0502020202020204" pitchFamily="34" charset="0"/>
            </a:endParaRPr>
          </a:p>
        </p:txBody>
      </p:sp>
      <p:sp>
        <p:nvSpPr>
          <p:cNvPr id="6" name="CasellaDiTesto 5">
            <a:extLst>
              <a:ext uri="{FF2B5EF4-FFF2-40B4-BE49-F238E27FC236}">
                <a16:creationId xmlns:a16="http://schemas.microsoft.com/office/drawing/2014/main" id="{8B3140AD-9AD0-C026-1999-22A692353E1F}"/>
              </a:ext>
            </a:extLst>
          </p:cNvPr>
          <p:cNvSpPr txBox="1"/>
          <p:nvPr/>
        </p:nvSpPr>
        <p:spPr>
          <a:xfrm>
            <a:off x="445382" y="5605920"/>
            <a:ext cx="1110066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accent5">
                <a:lumMod val="60000"/>
                <a:lumOff val="40000"/>
              </a:schemeClr>
            </a:solidFill>
          </a:ln>
        </p:spPr>
        <p:txBody>
          <a:bodyPr wrap="square">
            <a:spAutoFit/>
          </a:bodyPr>
          <a:lstStyle/>
          <a:p>
            <a:r>
              <a:rPr lang="it-IT" sz="1800" b="1" dirty="0">
                <a:effectLst/>
                <a:latin typeface="Century Gothic" panose="020B0502020202020204" pitchFamily="34" charset="0"/>
                <a:ea typeface="Times New Roman" panose="02020603050405020304" pitchFamily="18" charset="0"/>
                <a:cs typeface="Arial" panose="020B0604020202020204" pitchFamily="34" charset="0"/>
              </a:rPr>
              <a:t>La cartolina di ascolto ci permette di rilevare la qualità percepita dell’utente sul nuovo percorso, è semplice da compilare ed è anonima. E’ stata introdotta dal mese di marzo 2023.</a:t>
            </a:r>
          </a:p>
        </p:txBody>
      </p:sp>
      <p:pic>
        <p:nvPicPr>
          <p:cNvPr id="8" name="Immagine 7">
            <a:extLst>
              <a:ext uri="{FF2B5EF4-FFF2-40B4-BE49-F238E27FC236}">
                <a16:creationId xmlns:a16="http://schemas.microsoft.com/office/drawing/2014/main" id="{B46EAF17-19C7-F658-AB45-3B2AB989F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72" y="1594755"/>
            <a:ext cx="5419390" cy="3589606"/>
          </a:xfrm>
          <a:prstGeom prst="rect">
            <a:avLst/>
          </a:prstGeom>
        </p:spPr>
      </p:pic>
      <p:pic>
        <p:nvPicPr>
          <p:cNvPr id="10" name="Immagine 9">
            <a:extLst>
              <a:ext uri="{FF2B5EF4-FFF2-40B4-BE49-F238E27FC236}">
                <a16:creationId xmlns:a16="http://schemas.microsoft.com/office/drawing/2014/main" id="{F3171162-607E-0EAA-EBED-584451AE6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575" y="1594754"/>
            <a:ext cx="5315467" cy="3556085"/>
          </a:xfrm>
          <a:prstGeom prst="rect">
            <a:avLst/>
          </a:prstGeom>
        </p:spPr>
      </p:pic>
      <p:pic>
        <p:nvPicPr>
          <p:cNvPr id="2" name="Immagine 1">
            <a:extLst>
              <a:ext uri="{FF2B5EF4-FFF2-40B4-BE49-F238E27FC236}">
                <a16:creationId xmlns:a16="http://schemas.microsoft.com/office/drawing/2014/main" id="{810C5DE8-C472-479F-A140-9E0B4AB37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2" y="195807"/>
            <a:ext cx="4325618" cy="448387"/>
          </a:xfrm>
          <a:prstGeom prst="rect">
            <a:avLst/>
          </a:prstGeom>
        </p:spPr>
      </p:pic>
    </p:spTree>
    <p:extLst>
      <p:ext uri="{BB962C8B-B14F-4D97-AF65-F5344CB8AC3E}">
        <p14:creationId xmlns:p14="http://schemas.microsoft.com/office/powerpoint/2010/main" val="185496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Rettangolo 262"/>
          <p:cNvSpPr/>
          <p:nvPr/>
        </p:nvSpPr>
        <p:spPr>
          <a:xfrm>
            <a:off x="247260" y="312375"/>
            <a:ext cx="11697480" cy="68256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3200" b="1" strike="noStrike" spc="-1" dirty="0">
                <a:solidFill>
                  <a:schemeClr val="accent5">
                    <a:lumMod val="50000"/>
                  </a:schemeClr>
                </a:solidFill>
                <a:latin typeface="Century Gothic" panose="020B0502020202020204" pitchFamily="34" charset="0"/>
                <a:ea typeface="DejaVu Sans"/>
              </a:rPr>
              <a:t>CONCLUSIONE</a:t>
            </a:r>
            <a:endParaRPr lang="it-IT" sz="3200" b="1" strike="noStrike" spc="-1" dirty="0">
              <a:solidFill>
                <a:schemeClr val="accent5">
                  <a:lumMod val="50000"/>
                </a:schemeClr>
              </a:solidFill>
              <a:latin typeface="Century Gothic" panose="020B0502020202020204" pitchFamily="34" charset="0"/>
            </a:endParaRPr>
          </a:p>
        </p:txBody>
      </p:sp>
      <p:sp>
        <p:nvSpPr>
          <p:cNvPr id="3" name="CasellaDiTesto 2">
            <a:extLst>
              <a:ext uri="{FF2B5EF4-FFF2-40B4-BE49-F238E27FC236}">
                <a16:creationId xmlns:a16="http://schemas.microsoft.com/office/drawing/2014/main" id="{27D2CB91-10F2-9676-FC5E-2D24E9E8DF48}"/>
              </a:ext>
            </a:extLst>
          </p:cNvPr>
          <p:cNvSpPr txBox="1"/>
          <p:nvPr/>
        </p:nvSpPr>
        <p:spPr>
          <a:xfrm>
            <a:off x="375920" y="1232911"/>
            <a:ext cx="11593360" cy="1200329"/>
          </a:xfrm>
          <a:prstGeom prst="rect">
            <a:avLst/>
          </a:prstGeom>
          <a:noFill/>
          <a:ln w="38100">
            <a:solidFill>
              <a:srgbClr val="0070C0"/>
            </a:solidFill>
          </a:ln>
        </p:spPr>
        <p:txBody>
          <a:bodyPr wrap="square">
            <a:spAutoFit/>
          </a:bodyPr>
          <a:lstStyle/>
          <a:p>
            <a:pPr algn="just"/>
            <a:r>
              <a:rPr lang="it-IT" b="1" kern="150" dirty="0">
                <a:latin typeface="Century Gothic" panose="020B0502020202020204" pitchFamily="34" charset="0"/>
                <a:ea typeface="SimSun" panose="02010600030101010101" pitchFamily="2" charset="-122"/>
                <a:cs typeface="Calibri" panose="020F0502020204030204" pitchFamily="34" charset="0"/>
              </a:rPr>
              <a:t>Il</a:t>
            </a:r>
            <a:r>
              <a:rPr lang="it-IT" sz="1800" b="1" kern="150" dirty="0">
                <a:effectLst/>
                <a:latin typeface="Century Gothic" panose="020B0502020202020204" pitchFamily="34" charset="0"/>
                <a:ea typeface="Calibri" panose="020F0502020204030204" pitchFamily="34" charset="0"/>
                <a:cs typeface="Times New Roman" panose="02020603050405020304" pitchFamily="18" charset="0"/>
              </a:rPr>
              <a:t> numero dei casi trattati nel percorso S&amp;T si attestano intorno al 3-4% dei casi con codice verde e bianco. Il percorso </a:t>
            </a:r>
            <a:r>
              <a:rPr lang="it-IT" sz="1800" b="1" kern="150" dirty="0" err="1">
                <a:effectLst/>
                <a:latin typeface="Century Gothic" panose="020B0502020202020204" pitchFamily="34" charset="0"/>
                <a:ea typeface="Calibri" panose="020F0502020204030204" pitchFamily="34" charset="0"/>
                <a:cs typeface="Times New Roman" panose="02020603050405020304" pitchFamily="18" charset="0"/>
              </a:rPr>
              <a:t>See&amp;Treat</a:t>
            </a:r>
            <a:r>
              <a:rPr lang="it-IT" sz="1800" b="1" kern="150" dirty="0">
                <a:effectLst/>
                <a:latin typeface="Century Gothic" panose="020B0502020202020204" pitchFamily="34" charset="0"/>
                <a:ea typeface="Calibri" panose="020F0502020204030204" pitchFamily="34" charset="0"/>
                <a:cs typeface="Times New Roman" panose="02020603050405020304" pitchFamily="18" charset="0"/>
              </a:rPr>
              <a:t> si affianca ad un altro percorso dedicato ai codici a bassa criticità, identificato con il percorso fast track, pertanto rappresenta una risposta insieme agli altri percorsi dedicati alla bassa criticità.</a:t>
            </a:r>
            <a:endParaRPr lang="it-IT" sz="1800" b="1" kern="150" dirty="0">
              <a:effectLst/>
              <a:latin typeface="Century Gothic" panose="020B0502020202020204" pitchFamily="34" charset="0"/>
              <a:ea typeface="SimSun" panose="02010600030101010101" pitchFamily="2" charset="-122"/>
              <a:cs typeface="Lucida Sans" panose="020B0602030504020204" pitchFamily="34" charset="0"/>
            </a:endParaRPr>
          </a:p>
        </p:txBody>
      </p:sp>
      <p:sp>
        <p:nvSpPr>
          <p:cNvPr id="5" name="CasellaDiTesto 4">
            <a:extLst>
              <a:ext uri="{FF2B5EF4-FFF2-40B4-BE49-F238E27FC236}">
                <a16:creationId xmlns:a16="http://schemas.microsoft.com/office/drawing/2014/main" id="{A378CEF3-EC4B-41B5-EA28-969065197741}"/>
              </a:ext>
            </a:extLst>
          </p:cNvPr>
          <p:cNvSpPr txBox="1"/>
          <p:nvPr/>
        </p:nvSpPr>
        <p:spPr>
          <a:xfrm>
            <a:off x="375920" y="2898018"/>
            <a:ext cx="6045200" cy="1200329"/>
          </a:xfrm>
          <a:prstGeom prst="rect">
            <a:avLst/>
          </a:prstGeom>
          <a:noFill/>
          <a:ln w="38100">
            <a:solidFill>
              <a:srgbClr val="0070C0"/>
            </a:solidFill>
          </a:ln>
        </p:spPr>
        <p:txBody>
          <a:bodyPr wrap="square">
            <a:spAutoFit/>
          </a:bodyPr>
          <a:lstStyle/>
          <a:p>
            <a:pPr algn="just" fontAlgn="auto"/>
            <a:r>
              <a:rPr lang="it-IT" b="1" kern="150" dirty="0">
                <a:latin typeface="Century Gothic" panose="020B0502020202020204" pitchFamily="34" charset="0"/>
                <a:ea typeface="Calibri" panose="020F0502020204030204" pitchFamily="34" charset="0"/>
                <a:cs typeface="Times New Roman" panose="02020603050405020304" pitchFamily="18" charset="0"/>
              </a:rPr>
              <a:t>T</a:t>
            </a:r>
            <a:r>
              <a:rPr lang="it-IT" sz="1800" b="1" kern="150" dirty="0">
                <a:effectLst/>
                <a:latin typeface="Century Gothic" panose="020B0502020202020204" pitchFamily="34" charset="0"/>
                <a:ea typeface="Calibri" panose="020F0502020204030204" pitchFamily="34" charset="0"/>
                <a:cs typeface="Times New Roman" panose="02020603050405020304" pitchFamily="18" charset="0"/>
              </a:rPr>
              <a:t>empi di attesa: i pazienti che accedono al percorso </a:t>
            </a:r>
            <a:r>
              <a:rPr lang="it-IT" sz="1800" b="1" kern="150" dirty="0" err="1">
                <a:effectLst/>
                <a:latin typeface="Century Gothic" panose="020B0502020202020204" pitchFamily="34" charset="0"/>
                <a:ea typeface="Calibri" panose="020F0502020204030204" pitchFamily="34" charset="0"/>
                <a:cs typeface="Times New Roman" panose="02020603050405020304" pitchFamily="18" charset="0"/>
              </a:rPr>
              <a:t>See&amp;Treat</a:t>
            </a:r>
            <a:r>
              <a:rPr lang="it-IT" sz="1800" b="1" kern="150" dirty="0">
                <a:effectLst/>
                <a:latin typeface="Century Gothic" panose="020B0502020202020204" pitchFamily="34" charset="0"/>
                <a:ea typeface="Calibri" panose="020F0502020204030204" pitchFamily="34" charset="0"/>
                <a:cs typeface="Times New Roman" panose="02020603050405020304" pitchFamily="18" charset="0"/>
              </a:rPr>
              <a:t> hanno un tempo medio di permanenza in pronto soccorso inferiore ai 60 minuti (dall’accesso alla dimissione).</a:t>
            </a:r>
            <a:endParaRPr lang="it-IT" sz="1800" b="1" kern="150" dirty="0">
              <a:effectLst/>
              <a:latin typeface="Century Gothic" panose="020B0502020202020204" pitchFamily="34" charset="0"/>
              <a:ea typeface="SimSun" panose="02010600030101010101" pitchFamily="2" charset="-122"/>
              <a:cs typeface="Lucida Sans" panose="020B0602030504020204" pitchFamily="34" charset="0"/>
            </a:endParaRPr>
          </a:p>
        </p:txBody>
      </p:sp>
      <p:sp>
        <p:nvSpPr>
          <p:cNvPr id="10" name="CasellaDiTesto 9">
            <a:extLst>
              <a:ext uri="{FF2B5EF4-FFF2-40B4-BE49-F238E27FC236}">
                <a16:creationId xmlns:a16="http://schemas.microsoft.com/office/drawing/2014/main" id="{D811161F-AA8F-099A-E1B9-C21742622EE6}"/>
              </a:ext>
            </a:extLst>
          </p:cNvPr>
          <p:cNvSpPr txBox="1"/>
          <p:nvPr/>
        </p:nvSpPr>
        <p:spPr>
          <a:xfrm>
            <a:off x="375920" y="4579840"/>
            <a:ext cx="7650480" cy="1477328"/>
          </a:xfrm>
          <a:prstGeom prst="rect">
            <a:avLst/>
          </a:prstGeom>
          <a:noFill/>
          <a:ln w="38100">
            <a:solidFill>
              <a:srgbClr val="0070C0"/>
            </a:solidFill>
          </a:ln>
        </p:spPr>
        <p:txBody>
          <a:bodyPr wrap="square">
            <a:spAutoFit/>
          </a:bodyPr>
          <a:lstStyle/>
          <a:p>
            <a:pPr algn="just" fontAlgn="auto"/>
            <a:r>
              <a:rPr lang="it-IT" b="1" dirty="0">
                <a:latin typeface="Century Gothic" panose="020B0502020202020204" pitchFamily="34" charset="0"/>
                <a:ea typeface="Calibri" panose="020F0502020204030204" pitchFamily="34" charset="0"/>
              </a:rPr>
              <a:t>Incontri mensili con infermieri e medici: hanno implementato </a:t>
            </a:r>
            <a:r>
              <a:rPr lang="it-IT" sz="1800" b="1" dirty="0">
                <a:effectLst/>
                <a:latin typeface="Century Gothic" panose="020B0502020202020204" pitchFamily="34" charset="0"/>
                <a:ea typeface="Calibri" panose="020F0502020204030204" pitchFamily="34" charset="0"/>
              </a:rPr>
              <a:t>il senso di appartenenza e di partecipazione attiva, hanno permesso anche di cogliere e risolvere le iniziali criticità dovute alla</a:t>
            </a:r>
            <a:r>
              <a:rPr lang="it-IT" sz="1800" b="1" dirty="0">
                <a:effectLst/>
                <a:latin typeface="Century Gothic" panose="020B0502020202020204" pitchFamily="34" charset="0"/>
                <a:ea typeface="SimSun" panose="02010600030101010101" pitchFamily="2" charset="-122"/>
                <a:cs typeface="Calibri" panose="020F0502020204030204" pitchFamily="34" charset="0"/>
              </a:rPr>
              <a:t> collaborazione e alla comunicazione con i medici di Pronto Soccorso e con gli altri professionisti.</a:t>
            </a:r>
            <a:endParaRPr lang="it-IT" sz="1800" b="1" kern="150" dirty="0">
              <a:effectLst/>
              <a:latin typeface="Century Gothic" panose="020B0502020202020204" pitchFamily="34" charset="0"/>
              <a:ea typeface="SimSun" panose="02010600030101010101" pitchFamily="2" charset="-122"/>
              <a:cs typeface="Lucida Sans" panose="020B0602030504020204" pitchFamily="34" charset="0"/>
            </a:endParaRPr>
          </a:p>
        </p:txBody>
      </p:sp>
      <p:pic>
        <p:nvPicPr>
          <p:cNvPr id="12" name="Immagine 11">
            <a:extLst>
              <a:ext uri="{FF2B5EF4-FFF2-40B4-BE49-F238E27FC236}">
                <a16:creationId xmlns:a16="http://schemas.microsoft.com/office/drawing/2014/main" id="{68C2AF51-9AA2-FABD-9E77-627D4F088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7720" y="2820114"/>
            <a:ext cx="3476625" cy="1356136"/>
          </a:xfrm>
          <a:prstGeom prst="rect">
            <a:avLst/>
          </a:prstGeom>
        </p:spPr>
      </p:pic>
      <p:pic>
        <p:nvPicPr>
          <p:cNvPr id="2" name="Immagine 1">
            <a:extLst>
              <a:ext uri="{FF2B5EF4-FFF2-40B4-BE49-F238E27FC236}">
                <a16:creationId xmlns:a16="http://schemas.microsoft.com/office/drawing/2014/main" id="{A544AC66-FFAA-E7EC-64EE-B4399D573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2" y="195808"/>
            <a:ext cx="4173218" cy="4325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olo 15"/>
          <p:cNvSpPr/>
          <p:nvPr/>
        </p:nvSpPr>
        <p:spPr>
          <a:xfrm>
            <a:off x="838080" y="523080"/>
            <a:ext cx="10513080" cy="1323000"/>
          </a:xfrm>
          <a:prstGeom prst="rect">
            <a:avLst/>
          </a:prstGeom>
          <a:noFill/>
          <a:ln w="0">
            <a:noFill/>
          </a:ln>
        </p:spPr>
        <p:style>
          <a:lnRef idx="0">
            <a:scrgbClr r="0" g="0" b="0"/>
          </a:lnRef>
          <a:fillRef idx="0">
            <a:scrgbClr r="0" g="0" b="0"/>
          </a:fillRef>
          <a:effectRef idx="0">
            <a:scrgbClr r="0" g="0" b="0"/>
          </a:effectRef>
          <a:fontRef idx="minor"/>
        </p:style>
      </p:sp>
      <p:sp>
        <p:nvSpPr>
          <p:cNvPr id="119" name="Titolo 16"/>
          <p:cNvSpPr/>
          <p:nvPr/>
        </p:nvSpPr>
        <p:spPr>
          <a:xfrm>
            <a:off x="838080" y="876600"/>
            <a:ext cx="10513080" cy="811440"/>
          </a:xfrm>
          <a:prstGeom prst="rect">
            <a:avLst/>
          </a:prstGeom>
          <a:noFill/>
          <a:ln w="0">
            <a:noFill/>
          </a:ln>
        </p:spPr>
        <p:style>
          <a:lnRef idx="0">
            <a:scrgbClr r="0" g="0" b="0"/>
          </a:lnRef>
          <a:fillRef idx="0">
            <a:scrgbClr r="0" g="0" b="0"/>
          </a:fillRef>
          <a:effectRef idx="0">
            <a:scrgbClr r="0" g="0" b="0"/>
          </a:effectRef>
          <a:fontRef idx="minor"/>
        </p:style>
      </p:sp>
      <p:sp>
        <p:nvSpPr>
          <p:cNvPr id="120" name="Rettangolo 119"/>
          <p:cNvSpPr/>
          <p:nvPr/>
        </p:nvSpPr>
        <p:spPr>
          <a:xfrm>
            <a:off x="373320" y="720000"/>
            <a:ext cx="10977840" cy="862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2600" b="1" strike="noStrike" spc="-1" dirty="0">
                <a:solidFill>
                  <a:srgbClr val="C9211E"/>
                </a:solidFill>
                <a:latin typeface="Arial"/>
                <a:ea typeface="DejaVu Sans"/>
              </a:rPr>
              <a:t>COME RISOLVERE IL PROBLEMA DEL SOVRAFFOLLAMENTO?</a:t>
            </a:r>
            <a:endParaRPr lang="it-IT" sz="2600" b="0" strike="noStrike" spc="-1" dirty="0">
              <a:latin typeface="Arial"/>
            </a:endParaRPr>
          </a:p>
        </p:txBody>
      </p:sp>
      <p:sp>
        <p:nvSpPr>
          <p:cNvPr id="121" name="Rettangolo 120"/>
          <p:cNvSpPr/>
          <p:nvPr/>
        </p:nvSpPr>
        <p:spPr>
          <a:xfrm>
            <a:off x="7200000" y="1260000"/>
            <a:ext cx="4137840" cy="892080"/>
          </a:xfrm>
          <a:prstGeom prst="rect">
            <a:avLst/>
          </a:prstGeom>
          <a:noFill/>
          <a:ln w="36000">
            <a:solidFill>
              <a:srgbClr val="FF0000"/>
            </a:solidFill>
            <a:round/>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1800" b="0" strike="noStrike" spc="-1">
                <a:solidFill>
                  <a:srgbClr val="000000"/>
                </a:solidFill>
                <a:latin typeface="Arial"/>
                <a:ea typeface="Microsoft YaHei"/>
              </a:rPr>
              <a:t> </a:t>
            </a:r>
            <a:r>
              <a:rPr lang="it-IT" sz="1800" b="0" i="1" strike="noStrike" spc="-1">
                <a:solidFill>
                  <a:srgbClr val="000000"/>
                </a:solidFill>
                <a:latin typeface="Arial"/>
                <a:ea typeface="Microsoft YaHei"/>
              </a:rPr>
              <a:t>Linee di indirizzo nazionali sul triage intraospedaliero </a:t>
            </a:r>
            <a:endParaRPr lang="it-IT" sz="1800" b="0" strike="noStrike" spc="-1">
              <a:latin typeface="Arial"/>
            </a:endParaRPr>
          </a:p>
          <a:p>
            <a:pPr algn="ctr">
              <a:lnSpc>
                <a:spcPct val="100000"/>
              </a:lnSpc>
              <a:buNone/>
            </a:pPr>
            <a:r>
              <a:rPr lang="it-IT" sz="1800" b="0" strike="noStrike" spc="-1">
                <a:solidFill>
                  <a:srgbClr val="000000"/>
                </a:solidFill>
                <a:latin typeface="Arial"/>
                <a:ea typeface="Microsoft YaHei"/>
              </a:rPr>
              <a:t>2019 Ministero della salute</a:t>
            </a:r>
            <a:endParaRPr lang="it-IT" sz="1800" b="0" strike="noStrike" spc="-1">
              <a:latin typeface="Arial"/>
            </a:endParaRPr>
          </a:p>
        </p:txBody>
      </p:sp>
      <p:sp>
        <p:nvSpPr>
          <p:cNvPr id="122" name="Rettangolo 121"/>
          <p:cNvSpPr/>
          <p:nvPr/>
        </p:nvSpPr>
        <p:spPr>
          <a:xfrm>
            <a:off x="7200000" y="5220000"/>
            <a:ext cx="4137840" cy="1148040"/>
          </a:xfrm>
          <a:prstGeom prst="rect">
            <a:avLst/>
          </a:prstGeom>
          <a:noFill/>
          <a:ln w="36000">
            <a:solidFill>
              <a:srgbClr val="FF0000"/>
            </a:solidFill>
            <a:round/>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1800" b="0" i="1" strike="noStrike" spc="-1">
                <a:solidFill>
                  <a:srgbClr val="000000"/>
                </a:solidFill>
                <a:latin typeface="Arial"/>
                <a:ea typeface="Microsoft YaHei"/>
              </a:rPr>
              <a:t>Emilia Romagna DGR 1230 del 02/08/2021 “Linee di indirizzo regionali per il triage in Pronto Soccorso ai sensi della DGR 1129/2019</a:t>
            </a:r>
            <a:r>
              <a:rPr lang="it-IT" sz="1000" b="0" i="1" strike="noStrike" spc="-1">
                <a:solidFill>
                  <a:srgbClr val="000000"/>
                </a:solidFill>
                <a:latin typeface="Arial"/>
                <a:ea typeface="Microsoft YaHei"/>
              </a:rPr>
              <a:t>”</a:t>
            </a:r>
            <a:r>
              <a:rPr lang="it-IT" sz="1800" b="0" i="1" strike="noStrike" spc="-1">
                <a:solidFill>
                  <a:srgbClr val="000000"/>
                </a:solidFill>
                <a:latin typeface="Arial"/>
                <a:ea typeface="Microsoft YaHei"/>
              </a:rPr>
              <a:t> </a:t>
            </a:r>
            <a:endParaRPr lang="it-IT" sz="1800" b="0" strike="noStrike" spc="-1">
              <a:latin typeface="Arial"/>
            </a:endParaRPr>
          </a:p>
        </p:txBody>
      </p:sp>
      <p:sp>
        <p:nvSpPr>
          <p:cNvPr id="123" name="Rettangolo 122"/>
          <p:cNvSpPr/>
          <p:nvPr/>
        </p:nvSpPr>
        <p:spPr>
          <a:xfrm>
            <a:off x="7200000" y="3633840"/>
            <a:ext cx="4137840" cy="1404000"/>
          </a:xfrm>
          <a:prstGeom prst="rect">
            <a:avLst/>
          </a:prstGeom>
          <a:noFill/>
          <a:ln w="36000">
            <a:solidFill>
              <a:srgbClr val="FF0000"/>
            </a:solidFill>
            <a:round/>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1800" b="0" i="1" strike="noStrike" spc="-1">
                <a:solidFill>
                  <a:srgbClr val="000000"/>
                </a:solidFill>
                <a:latin typeface="Arial"/>
                <a:ea typeface="Microsoft YaHei"/>
              </a:rPr>
              <a:t>Emilia Romagna DGR 1129 del 10/07/2019 “Piano per il miglioramento dell’accesso in Emergenza Urgenza nelle strutture sanitarie dell’Emilia-Romagna”  </a:t>
            </a:r>
            <a:endParaRPr lang="it-IT" sz="1800" b="0" strike="noStrike" spc="-1">
              <a:latin typeface="Arial"/>
            </a:endParaRPr>
          </a:p>
        </p:txBody>
      </p:sp>
      <p:sp>
        <p:nvSpPr>
          <p:cNvPr id="124" name="Rettangolo 123"/>
          <p:cNvSpPr/>
          <p:nvPr/>
        </p:nvSpPr>
        <p:spPr>
          <a:xfrm>
            <a:off x="7200000" y="2269800"/>
            <a:ext cx="4137840" cy="1148040"/>
          </a:xfrm>
          <a:prstGeom prst="rect">
            <a:avLst/>
          </a:prstGeom>
          <a:noFill/>
          <a:ln w="36000">
            <a:solidFill>
              <a:srgbClr val="FF0000"/>
            </a:solidFill>
            <a:round/>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1800" b="0" strike="noStrike" spc="-1">
                <a:solidFill>
                  <a:srgbClr val="000000"/>
                </a:solidFill>
                <a:latin typeface="Arial"/>
                <a:ea typeface="Microsoft YaHei"/>
              </a:rPr>
              <a:t> </a:t>
            </a:r>
            <a:r>
              <a:rPr lang="it-IT" sz="1800" b="0" i="1" strike="noStrike" spc="-1">
                <a:solidFill>
                  <a:srgbClr val="000000"/>
                </a:solidFill>
                <a:latin typeface="Arial"/>
                <a:ea typeface="Microsoft YaHei"/>
              </a:rPr>
              <a:t>Linee di indirizzo nazionali per lo sviluppo del piano di gestione del sovraffollamento in pronto soccorso </a:t>
            </a:r>
            <a:r>
              <a:rPr lang="it-IT" sz="1800" b="0" strike="noStrike" spc="-1">
                <a:solidFill>
                  <a:srgbClr val="000000"/>
                </a:solidFill>
                <a:latin typeface="Arial"/>
                <a:ea typeface="Microsoft YaHei"/>
              </a:rPr>
              <a:t>2019 Ministero della salute</a:t>
            </a:r>
            <a:endParaRPr lang="it-IT" sz="1800" b="0" strike="noStrike" spc="-1">
              <a:latin typeface="Arial"/>
            </a:endParaRPr>
          </a:p>
        </p:txBody>
      </p:sp>
      <p:sp>
        <p:nvSpPr>
          <p:cNvPr id="125" name="Rettangolo 124"/>
          <p:cNvSpPr/>
          <p:nvPr/>
        </p:nvSpPr>
        <p:spPr>
          <a:xfrm>
            <a:off x="360000" y="1440000"/>
            <a:ext cx="5952960" cy="4698000"/>
          </a:xfrm>
          <a:prstGeom prst="rect">
            <a:avLst/>
          </a:prstGeom>
          <a:noFill/>
          <a:ln w="72000">
            <a:solidFill>
              <a:srgbClr val="00A933"/>
            </a:solidFill>
            <a:round/>
          </a:ln>
        </p:spPr>
        <p:style>
          <a:lnRef idx="0">
            <a:scrgbClr r="0" g="0" b="0"/>
          </a:lnRef>
          <a:fillRef idx="0">
            <a:scrgbClr r="0" g="0" b="0"/>
          </a:fillRef>
          <a:effectRef idx="0">
            <a:scrgbClr r="0" g="0" b="0"/>
          </a:effectRef>
          <a:fontRef idx="minor"/>
        </p:style>
        <p:txBody>
          <a:bodyPr lIns="126000" tIns="81000" rIns="126000" bIns="81000" anchor="t">
            <a:noAutofit/>
          </a:bodyPr>
          <a:lstStyle/>
          <a:p>
            <a:pPr>
              <a:lnSpc>
                <a:spcPct val="100000"/>
              </a:lnSpc>
              <a:buNone/>
            </a:pPr>
            <a:r>
              <a:rPr lang="it-IT" b="0" strike="noStrike" spc="-1" dirty="0">
                <a:solidFill>
                  <a:srgbClr val="000000"/>
                </a:solidFill>
                <a:latin typeface="Century Gothic"/>
                <a:ea typeface="DejaVu Sans"/>
              </a:rPr>
              <a:t>- realizzare l'effettiva presa in carico della persona e degli accompagnatori dal momento in cui si rivolgono al Pronto soccorso;</a:t>
            </a:r>
            <a:endParaRPr lang="it-IT" b="0" strike="noStrike" spc="-1" dirty="0">
              <a:latin typeface="Arial"/>
            </a:endParaRPr>
          </a:p>
          <a:p>
            <a:pPr>
              <a:lnSpc>
                <a:spcPct val="100000"/>
              </a:lnSpc>
              <a:buNone/>
            </a:pPr>
            <a:r>
              <a:rPr lang="it-IT" b="0" strike="noStrike" spc="-1" dirty="0">
                <a:solidFill>
                  <a:srgbClr val="000000"/>
                </a:solidFill>
                <a:latin typeface="Century Gothic"/>
                <a:ea typeface="DejaVu Sans"/>
              </a:rPr>
              <a:t>- assicurare la valutazione professionale da parte di un infermiere specificatamente formato; </a:t>
            </a:r>
            <a:endParaRPr lang="it-IT" b="0" strike="noStrike" spc="-1" dirty="0">
              <a:latin typeface="Arial"/>
            </a:endParaRPr>
          </a:p>
          <a:p>
            <a:pPr>
              <a:lnSpc>
                <a:spcPct val="100000"/>
              </a:lnSpc>
              <a:buNone/>
            </a:pPr>
            <a:r>
              <a:rPr lang="it-IT" b="0" strike="noStrike" spc="-1" dirty="0">
                <a:solidFill>
                  <a:srgbClr val="000000"/>
                </a:solidFill>
                <a:latin typeface="Century Gothic"/>
                <a:ea typeface="DejaVu Sans"/>
              </a:rPr>
              <a:t>- garantire l'assegnazione del codice di priorità attraverso la considerazione dei bisogni di salute dell'assistito, delle sue necessità di cura e del possibile rischio evolutivo;</a:t>
            </a:r>
            <a:endParaRPr lang="it-IT" b="0" strike="noStrike" spc="-1" dirty="0">
              <a:latin typeface="Arial"/>
            </a:endParaRPr>
          </a:p>
          <a:p>
            <a:pPr>
              <a:lnSpc>
                <a:spcPct val="100000"/>
              </a:lnSpc>
              <a:buNone/>
            </a:pPr>
            <a:r>
              <a:rPr lang="it-IT" b="0" strike="noStrike" spc="-1" dirty="0">
                <a:solidFill>
                  <a:srgbClr val="000000"/>
                </a:solidFill>
                <a:latin typeface="Century Gothic"/>
                <a:ea typeface="DejaVu Sans"/>
              </a:rPr>
              <a:t>- utilizzare un sistema codificato di livelli di priorità d'accesso alle cure;</a:t>
            </a:r>
            <a:endParaRPr lang="it-IT" b="0" strike="noStrike" spc="-1" dirty="0">
              <a:latin typeface="Arial"/>
            </a:endParaRPr>
          </a:p>
          <a:p>
            <a:pPr>
              <a:lnSpc>
                <a:spcPct val="100000"/>
              </a:lnSpc>
              <a:buNone/>
            </a:pPr>
            <a:r>
              <a:rPr lang="it-IT" b="0" strike="noStrike" spc="-1" dirty="0">
                <a:solidFill>
                  <a:srgbClr val="000000"/>
                </a:solidFill>
                <a:latin typeface="Century Gothic"/>
                <a:ea typeface="DejaVu Sans"/>
              </a:rPr>
              <a:t>- disporre di un sistema documentale adeguato e informatizzato.</a:t>
            </a:r>
            <a:endParaRPr lang="it-IT" b="0" strike="noStrike" spc="-1" dirty="0">
              <a:latin typeface="Arial"/>
            </a:endParaRPr>
          </a:p>
          <a:p>
            <a:pPr>
              <a:lnSpc>
                <a:spcPct val="100000"/>
              </a:lnSpc>
              <a:buNone/>
            </a:pPr>
            <a:r>
              <a:rPr lang="it-IT" b="0" strike="noStrike" spc="-1" dirty="0">
                <a:solidFill>
                  <a:srgbClr val="000000"/>
                </a:solidFill>
                <a:latin typeface="Century Gothic"/>
                <a:ea typeface="DejaVu Sans"/>
              </a:rPr>
              <a:t>- differenziare i percorsi all’interno del Pronto Soccorso</a:t>
            </a:r>
            <a:endParaRPr lang="it-IT" b="0" strike="noStrike" spc="-1" dirty="0">
              <a:latin typeface="Arial"/>
            </a:endParaRPr>
          </a:p>
          <a:p>
            <a:pPr>
              <a:lnSpc>
                <a:spcPct val="100000"/>
              </a:lnSpc>
              <a:buNone/>
            </a:pPr>
            <a:r>
              <a:rPr lang="it-IT" b="0" strike="noStrike" spc="-1" dirty="0">
                <a:solidFill>
                  <a:srgbClr val="000000"/>
                </a:solidFill>
                <a:latin typeface="Century Gothic"/>
                <a:ea typeface="DejaVu Sans"/>
              </a:rPr>
              <a:t>- nuovi modelli organizzativi: fast track, </a:t>
            </a:r>
            <a:r>
              <a:rPr lang="it-IT" b="0" strike="noStrike" spc="-1" dirty="0" err="1">
                <a:solidFill>
                  <a:srgbClr val="000000"/>
                </a:solidFill>
                <a:latin typeface="Century Gothic"/>
                <a:ea typeface="DejaVu Sans"/>
              </a:rPr>
              <a:t>see&amp;treat</a:t>
            </a:r>
            <a:endParaRPr lang="it-IT" b="0" strike="noStrike" spc="-1" dirty="0">
              <a:latin typeface="Arial"/>
            </a:endParaRPr>
          </a:p>
        </p:txBody>
      </p:sp>
      <p:pic>
        <p:nvPicPr>
          <p:cNvPr id="3" name="Immagine 2">
            <a:extLst>
              <a:ext uri="{FF2B5EF4-FFF2-40B4-BE49-F238E27FC236}">
                <a16:creationId xmlns:a16="http://schemas.microsoft.com/office/drawing/2014/main" id="{E10B30AE-62A5-32AD-F389-7D4F4BA35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egnaposto contenuto 1"/>
          <p:cNvSpPr/>
          <p:nvPr/>
        </p:nvSpPr>
        <p:spPr>
          <a:xfrm>
            <a:off x="4140000" y="897840"/>
            <a:ext cx="4317840" cy="2880000"/>
          </a:xfrm>
          <a:prstGeom prst="rect">
            <a:avLst/>
          </a:prstGeom>
          <a:gradFill rotWithShape="0">
            <a:gsLst>
              <a:gs pos="0">
                <a:srgbClr val="029676"/>
              </a:gs>
              <a:gs pos="100000">
                <a:srgbClr val="009474"/>
              </a:gs>
            </a:gsLst>
            <a:lin ang="5400000"/>
          </a:gra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901"/>
              </a:spcBef>
              <a:buNone/>
            </a:pPr>
            <a:r>
              <a:rPr lang="en-US" b="0" strike="noStrike" spc="-1" dirty="0">
                <a:solidFill>
                  <a:srgbClr val="FFFFFF"/>
                </a:solidFill>
                <a:latin typeface="Century Gothic"/>
                <a:ea typeface="DejaVu Sans"/>
              </a:rPr>
              <a:t>Una </a:t>
            </a:r>
            <a:r>
              <a:rPr lang="en-US" b="0" strike="noStrike" spc="-1" dirty="0" err="1">
                <a:solidFill>
                  <a:srgbClr val="FFFFFF"/>
                </a:solidFill>
                <a:latin typeface="Century Gothic"/>
                <a:ea typeface="DejaVu Sans"/>
              </a:rPr>
              <a:t>visione</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sistemica</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delle</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trasformazioni</a:t>
            </a:r>
            <a:r>
              <a:rPr lang="en-US" b="0" strike="noStrike" spc="-1" dirty="0">
                <a:solidFill>
                  <a:srgbClr val="FFFFFF"/>
                </a:solidFill>
                <a:latin typeface="Century Gothic"/>
                <a:ea typeface="DejaVu Sans"/>
              </a:rPr>
              <a:t> di </a:t>
            </a:r>
            <a:r>
              <a:rPr lang="en-US" b="0" strike="noStrike" spc="-1" dirty="0" err="1">
                <a:solidFill>
                  <a:srgbClr val="FFFFFF"/>
                </a:solidFill>
                <a:latin typeface="Century Gothic"/>
                <a:ea typeface="DejaVu Sans"/>
              </a:rPr>
              <a:t>programmazione</a:t>
            </a:r>
            <a:r>
              <a:rPr lang="en-US" b="0" strike="noStrike" spc="-1" dirty="0">
                <a:solidFill>
                  <a:srgbClr val="FFFFFF"/>
                </a:solidFill>
                <a:latin typeface="Century Gothic"/>
                <a:ea typeface="DejaVu Sans"/>
              </a:rPr>
              <a:t> sanitaria, </a:t>
            </a:r>
            <a:r>
              <a:rPr lang="en-US" b="0" strike="noStrike" spc="-1" dirty="0" err="1">
                <a:solidFill>
                  <a:srgbClr val="FFFFFF"/>
                </a:solidFill>
                <a:latin typeface="Century Gothic"/>
                <a:ea typeface="DejaVu Sans"/>
              </a:rPr>
              <a:t>della</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tipologia</a:t>
            </a:r>
            <a:r>
              <a:rPr lang="en-US" b="0" strike="noStrike" spc="-1" dirty="0">
                <a:solidFill>
                  <a:srgbClr val="FFFFFF"/>
                </a:solidFill>
                <a:latin typeface="Century Gothic"/>
                <a:ea typeface="DejaVu Sans"/>
              </a:rPr>
              <a:t> di </a:t>
            </a:r>
            <a:r>
              <a:rPr lang="en-US" b="0" strike="noStrike" spc="-1" dirty="0" err="1">
                <a:solidFill>
                  <a:srgbClr val="FFFFFF"/>
                </a:solidFill>
                <a:latin typeface="Century Gothic"/>
                <a:ea typeface="DejaVu Sans"/>
              </a:rPr>
              <a:t>utenti</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della</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gestione</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delle</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patologie</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più</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frequenti</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che</a:t>
            </a:r>
            <a:r>
              <a:rPr lang="en-US" b="0" strike="noStrike" spc="-1" dirty="0">
                <a:solidFill>
                  <a:srgbClr val="FFFFFF"/>
                </a:solidFill>
                <a:latin typeface="Century Gothic"/>
                <a:ea typeface="DejaVu Sans"/>
              </a:rPr>
              <a:t> da </a:t>
            </a:r>
            <a:r>
              <a:rPr lang="en-US" b="0" strike="noStrike" spc="-1" dirty="0" err="1">
                <a:solidFill>
                  <a:srgbClr val="FFFFFF"/>
                </a:solidFill>
                <a:latin typeface="Century Gothic"/>
                <a:ea typeface="DejaVu Sans"/>
              </a:rPr>
              <a:t>prevalentemente</a:t>
            </a:r>
            <a:r>
              <a:rPr lang="en-US" b="0" strike="noStrike" spc="-1" dirty="0">
                <a:solidFill>
                  <a:srgbClr val="FFFFFF"/>
                </a:solidFill>
                <a:latin typeface="Century Gothic"/>
                <a:ea typeface="DejaVu Sans"/>
              </a:rPr>
              <a:t> acute </a:t>
            </a:r>
            <a:r>
              <a:rPr lang="en-US" b="0" strike="noStrike" spc="-1" dirty="0" err="1">
                <a:solidFill>
                  <a:srgbClr val="FFFFFF"/>
                </a:solidFill>
                <a:latin typeface="Century Gothic"/>
                <a:ea typeface="DejaVu Sans"/>
              </a:rPr>
              <a:t>divengono</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croniche</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promuovono</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nuovi</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modelli</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organizzativi</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che</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mirano</a:t>
            </a:r>
            <a:r>
              <a:rPr lang="en-US" b="0" strike="noStrike" spc="-1" dirty="0">
                <a:solidFill>
                  <a:srgbClr val="FFFFFF"/>
                </a:solidFill>
                <a:latin typeface="Century Gothic"/>
                <a:ea typeface="DejaVu Sans"/>
              </a:rPr>
              <a:t> a </a:t>
            </a:r>
            <a:r>
              <a:rPr lang="en-US" b="0" strike="noStrike" spc="-1" dirty="0" err="1">
                <a:solidFill>
                  <a:srgbClr val="FFFFFF"/>
                </a:solidFill>
                <a:latin typeface="Century Gothic"/>
                <a:ea typeface="DejaVu Sans"/>
              </a:rPr>
              <a:t>decongestionare</a:t>
            </a:r>
            <a:r>
              <a:rPr lang="en-US" b="0" strike="noStrike" spc="-1" dirty="0">
                <a:solidFill>
                  <a:srgbClr val="FFFFFF"/>
                </a:solidFill>
                <a:latin typeface="Century Gothic"/>
                <a:ea typeface="DejaVu Sans"/>
              </a:rPr>
              <a:t> </a:t>
            </a:r>
            <a:r>
              <a:rPr lang="en-US" b="0" strike="noStrike" spc="-1" dirty="0" err="1">
                <a:solidFill>
                  <a:srgbClr val="FFFFFF"/>
                </a:solidFill>
                <a:latin typeface="Century Gothic"/>
                <a:ea typeface="DejaVu Sans"/>
              </a:rPr>
              <a:t>i</a:t>
            </a:r>
            <a:r>
              <a:rPr lang="en-US" b="0" strike="noStrike" spc="-1" dirty="0">
                <a:solidFill>
                  <a:srgbClr val="FFFFFF"/>
                </a:solidFill>
                <a:latin typeface="Century Gothic"/>
                <a:ea typeface="DejaVu Sans"/>
              </a:rPr>
              <a:t> Pronto </a:t>
            </a:r>
            <a:r>
              <a:rPr lang="en-US" b="0" strike="noStrike" spc="-1" dirty="0" err="1">
                <a:solidFill>
                  <a:srgbClr val="FFFFFF"/>
                </a:solidFill>
                <a:latin typeface="Century Gothic"/>
                <a:ea typeface="DejaVu Sans"/>
              </a:rPr>
              <a:t>Soccorso</a:t>
            </a:r>
            <a:r>
              <a:rPr lang="en-US" sz="2000" b="0" strike="noStrike" spc="-1" dirty="0">
                <a:solidFill>
                  <a:srgbClr val="FFFFFF"/>
                </a:solidFill>
                <a:latin typeface="Century Gothic"/>
                <a:ea typeface="DejaVu Sans"/>
              </a:rPr>
              <a:t>:</a:t>
            </a:r>
            <a:endParaRPr lang="it-IT" sz="2000" b="0" strike="noStrike" spc="-1" dirty="0">
              <a:latin typeface="Arial"/>
            </a:endParaRPr>
          </a:p>
        </p:txBody>
      </p:sp>
      <p:sp>
        <p:nvSpPr>
          <p:cNvPr id="140" name="CasellaDiTesto 12"/>
          <p:cNvSpPr/>
          <p:nvPr/>
        </p:nvSpPr>
        <p:spPr>
          <a:xfrm>
            <a:off x="614670" y="2722660"/>
            <a:ext cx="2874240" cy="1383540"/>
          </a:xfrm>
          <a:prstGeom prst="rect">
            <a:avLst/>
          </a:prstGeom>
          <a:noFill/>
          <a:ln w="9360">
            <a:solidFill>
              <a:srgbClr val="C0CF3A"/>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it-IT" sz="1400" b="1" strike="noStrike" spc="-1" dirty="0">
                <a:solidFill>
                  <a:srgbClr val="000000"/>
                </a:solidFill>
                <a:latin typeface="Century Gothic"/>
                <a:ea typeface="DejaVu Sans"/>
              </a:rPr>
              <a:t>L’infermiere di triage in autonomia invia direttamente allo specialista competente il paziente che presenta un quadro di patologia minore e </a:t>
            </a:r>
            <a:r>
              <a:rPr lang="it-IT" sz="1400" b="1" strike="noStrike" spc="-1" dirty="0" err="1">
                <a:solidFill>
                  <a:srgbClr val="000000"/>
                </a:solidFill>
                <a:latin typeface="Century Gothic"/>
                <a:ea typeface="DejaVu Sans"/>
              </a:rPr>
              <a:t>monospecialistica</a:t>
            </a:r>
            <a:endParaRPr lang="it-IT" sz="1400" b="0" strike="noStrike" spc="-1" dirty="0">
              <a:latin typeface="Arial"/>
            </a:endParaRPr>
          </a:p>
        </p:txBody>
      </p:sp>
      <p:sp>
        <p:nvSpPr>
          <p:cNvPr id="141" name="CasellaDiTesto 13"/>
          <p:cNvSpPr/>
          <p:nvPr/>
        </p:nvSpPr>
        <p:spPr>
          <a:xfrm>
            <a:off x="6388920" y="4484640"/>
            <a:ext cx="4857840" cy="1606254"/>
          </a:xfrm>
          <a:prstGeom prst="rect">
            <a:avLst/>
          </a:prstGeom>
          <a:noFill/>
          <a:ln w="108000">
            <a:solidFill>
              <a:srgbClr val="BBE33D"/>
            </a:solidFill>
            <a:round/>
          </a:ln>
        </p:spPr>
        <p:style>
          <a:lnRef idx="0">
            <a:scrgbClr r="0" g="0" b="0"/>
          </a:lnRef>
          <a:fillRef idx="0">
            <a:scrgbClr r="0" g="0" b="0"/>
          </a:fillRef>
          <a:effectRef idx="0">
            <a:scrgbClr r="0" g="0" b="0"/>
          </a:effectRef>
          <a:fontRef idx="minor"/>
        </p:style>
        <p:txBody>
          <a:bodyPr lIns="139320" tIns="94320" rIns="139320" bIns="94320" anchor="t">
            <a:spAutoFit/>
          </a:bodyPr>
          <a:lstStyle/>
          <a:p>
            <a:pPr>
              <a:lnSpc>
                <a:spcPct val="100000"/>
              </a:lnSpc>
              <a:buNone/>
            </a:pPr>
            <a:r>
              <a:rPr lang="it-IT" b="1" strike="noStrike" spc="-1" dirty="0">
                <a:solidFill>
                  <a:srgbClr val="000000"/>
                </a:solidFill>
                <a:latin typeface="Arial"/>
                <a:ea typeface="DejaVu Sans"/>
              </a:rPr>
              <a:t>Modello a gestione infermieristica si caratterizza per il forte contenimento dell'attesa dell'utenza con problematiche non urgenti, ma che rappresentano la maggior affluenza</a:t>
            </a:r>
            <a:r>
              <a:rPr lang="it-IT" sz="2000" b="1" strike="noStrike" spc="-1" dirty="0">
                <a:solidFill>
                  <a:srgbClr val="000000"/>
                </a:solidFill>
                <a:latin typeface="Arial"/>
                <a:ea typeface="DejaVu Sans"/>
              </a:rPr>
              <a:t>.</a:t>
            </a:r>
            <a:endParaRPr lang="it-IT" sz="2000" b="0" strike="noStrike" spc="-1" dirty="0">
              <a:latin typeface="Arial"/>
            </a:endParaRPr>
          </a:p>
        </p:txBody>
      </p:sp>
      <p:sp>
        <p:nvSpPr>
          <p:cNvPr id="142" name="CasellaDiTesto 14"/>
          <p:cNvSpPr/>
          <p:nvPr/>
        </p:nvSpPr>
        <p:spPr>
          <a:xfrm>
            <a:off x="1263060" y="2337840"/>
            <a:ext cx="1431720" cy="363960"/>
          </a:xfrm>
          <a:prstGeom prst="rect">
            <a:avLst/>
          </a:prstGeom>
          <a:gradFill rotWithShape="0">
            <a:gsLst>
              <a:gs pos="0">
                <a:srgbClr val="C0CF3A"/>
              </a:gs>
              <a:gs pos="100000">
                <a:srgbClr val="C1D135"/>
              </a:gs>
            </a:gsLst>
            <a:lin ang="5400000"/>
          </a:gradFill>
          <a:ln w="6480">
            <a:solidFill>
              <a:srgbClr val="C0CF3A"/>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it-IT" sz="1800" b="1" strike="noStrike" spc="-1">
                <a:solidFill>
                  <a:srgbClr val="FFFFFF"/>
                </a:solidFill>
                <a:latin typeface="Century Gothic"/>
                <a:ea typeface="DejaVu Sans"/>
              </a:rPr>
              <a:t>Fast-Track</a:t>
            </a:r>
            <a:endParaRPr lang="it-IT" sz="1800" b="0" strike="noStrike" spc="-1">
              <a:latin typeface="Arial"/>
            </a:endParaRPr>
          </a:p>
        </p:txBody>
      </p:sp>
      <p:sp>
        <p:nvSpPr>
          <p:cNvPr id="143" name="CasellaDiTesto 15"/>
          <p:cNvSpPr/>
          <p:nvPr/>
        </p:nvSpPr>
        <p:spPr>
          <a:xfrm>
            <a:off x="7924140" y="4090080"/>
            <a:ext cx="2337840" cy="394560"/>
          </a:xfrm>
          <a:prstGeom prst="rect">
            <a:avLst/>
          </a:prstGeom>
          <a:gradFill rotWithShape="0">
            <a:gsLst>
              <a:gs pos="0">
                <a:srgbClr val="BBE33D"/>
              </a:gs>
              <a:gs pos="100000">
                <a:srgbClr val="C1D135"/>
              </a:gs>
            </a:gsLst>
            <a:lin ang="5400000"/>
          </a:gradFill>
          <a:ln w="6480">
            <a:solidFill>
              <a:srgbClr val="BBE33D"/>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it-IT" sz="2000" b="1" strike="noStrike" spc="-1" dirty="0">
                <a:solidFill>
                  <a:srgbClr val="000000"/>
                </a:solidFill>
                <a:latin typeface="Arial"/>
                <a:ea typeface="DejaVu Sans"/>
              </a:rPr>
              <a:t>See &amp; </a:t>
            </a:r>
            <a:r>
              <a:rPr lang="it-IT" sz="2000" b="1" strike="noStrike" spc="-1" dirty="0" err="1">
                <a:solidFill>
                  <a:srgbClr val="000000"/>
                </a:solidFill>
                <a:latin typeface="Arial"/>
                <a:ea typeface="DejaVu Sans"/>
              </a:rPr>
              <a:t>Treat</a:t>
            </a:r>
            <a:endParaRPr lang="it-IT" sz="2000" b="0" strike="noStrike" spc="-1" dirty="0">
              <a:latin typeface="Arial"/>
            </a:endParaRPr>
          </a:p>
        </p:txBody>
      </p:sp>
      <p:sp>
        <p:nvSpPr>
          <p:cNvPr id="144" name="CasellaDiTesto 2"/>
          <p:cNvSpPr/>
          <p:nvPr/>
        </p:nvSpPr>
        <p:spPr>
          <a:xfrm>
            <a:off x="9546120" y="715320"/>
            <a:ext cx="1431720" cy="363960"/>
          </a:xfrm>
          <a:prstGeom prst="rect">
            <a:avLst/>
          </a:prstGeom>
          <a:gradFill rotWithShape="0">
            <a:gsLst>
              <a:gs pos="0">
                <a:srgbClr val="C0CF3A"/>
              </a:gs>
              <a:gs pos="100000">
                <a:srgbClr val="C1D135"/>
              </a:gs>
            </a:gsLst>
            <a:lin ang="5400000"/>
          </a:gradFill>
          <a:ln w="6480">
            <a:solidFill>
              <a:srgbClr val="C0CF3A"/>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it-IT" sz="1800" b="1" strike="noStrike" spc="-1">
                <a:solidFill>
                  <a:srgbClr val="FFFFFF"/>
                </a:solidFill>
                <a:latin typeface="Century Gothic"/>
                <a:ea typeface="DejaVu Sans"/>
              </a:rPr>
              <a:t>OBI</a:t>
            </a:r>
            <a:endParaRPr lang="it-IT" sz="1800" b="0" strike="noStrike" spc="-1">
              <a:latin typeface="Arial"/>
            </a:endParaRPr>
          </a:p>
        </p:txBody>
      </p:sp>
      <p:sp>
        <p:nvSpPr>
          <p:cNvPr id="145" name="CasellaDiTesto 8"/>
          <p:cNvSpPr/>
          <p:nvPr/>
        </p:nvSpPr>
        <p:spPr>
          <a:xfrm>
            <a:off x="8820000" y="1080000"/>
            <a:ext cx="2951640" cy="2766600"/>
          </a:xfrm>
          <a:prstGeom prst="rect">
            <a:avLst/>
          </a:prstGeom>
          <a:noFill/>
          <a:ln w="9360">
            <a:solidFill>
              <a:srgbClr val="4AB5C4"/>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it-IT" sz="1600" b="1" strike="noStrike" spc="-1" dirty="0">
                <a:solidFill>
                  <a:srgbClr val="000000"/>
                </a:solidFill>
                <a:latin typeface="Arial"/>
                <a:ea typeface="Microsoft YaHei"/>
              </a:rPr>
              <a:t>L’ O.B.I. può essere considerata come un esito intermedio in cui la decisione di dimissione o di ricovero viene rimandata ad un tempo successivo che non deve superare le 36 ore e non essere inferiore alle 6. Migliora l’appropriatezza dei ricoveri e quindi l’utilizzo dei posti letto.</a:t>
            </a:r>
            <a:endParaRPr lang="it-IT" sz="1600" b="0" strike="noStrike" spc="-1" dirty="0">
              <a:latin typeface="Arial"/>
            </a:endParaRPr>
          </a:p>
        </p:txBody>
      </p:sp>
      <p:sp>
        <p:nvSpPr>
          <p:cNvPr id="146" name="Figura a mano libera: forma 145"/>
          <p:cNvSpPr/>
          <p:nvPr/>
        </p:nvSpPr>
        <p:spPr>
          <a:xfrm>
            <a:off x="4692210" y="3792420"/>
            <a:ext cx="357840" cy="717840"/>
          </a:xfrm>
          <a:custGeom>
            <a:avLst/>
            <a:gdLst/>
            <a:ahLst/>
            <a:cxnLst/>
            <a:rect l="l" t="t" r="r" b="b"/>
            <a:pathLst>
              <a:path w="21600" h="21600">
                <a:moveTo>
                  <a:pt x="5400" y="0"/>
                </a:moveTo>
                <a:lnTo>
                  <a:pt x="5400" y="16200"/>
                </a:lnTo>
                <a:lnTo>
                  <a:pt x="0" y="16200"/>
                </a:lnTo>
                <a:lnTo>
                  <a:pt x="10800" y="21600"/>
                </a:lnTo>
                <a:lnTo>
                  <a:pt x="21600" y="16200"/>
                </a:lnTo>
                <a:lnTo>
                  <a:pt x="16200" y="16200"/>
                </a:lnTo>
                <a:lnTo>
                  <a:pt x="16200" y="0"/>
                </a:lnTo>
                <a:close/>
              </a:path>
            </a:pathLst>
          </a:custGeom>
          <a:solidFill>
            <a:srgbClr val="C0CF3A"/>
          </a:solidFill>
          <a:ln w="0">
            <a:solidFill>
              <a:srgbClr val="C0CF3A"/>
            </a:solidFill>
          </a:ln>
        </p:spPr>
        <p:style>
          <a:lnRef idx="0">
            <a:scrgbClr r="0" g="0" b="0"/>
          </a:lnRef>
          <a:fillRef idx="0">
            <a:scrgbClr r="0" g="0" b="0"/>
          </a:fillRef>
          <a:effectRef idx="0">
            <a:scrgbClr r="0" g="0" b="0"/>
          </a:effectRef>
          <a:fontRef idx="minor"/>
        </p:style>
      </p:sp>
      <p:sp>
        <p:nvSpPr>
          <p:cNvPr id="147" name="Rettangolo 146"/>
          <p:cNvSpPr/>
          <p:nvPr/>
        </p:nvSpPr>
        <p:spPr>
          <a:xfrm>
            <a:off x="180000" y="897300"/>
            <a:ext cx="3597840" cy="1231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2600" b="1" strike="noStrike" spc="-1" dirty="0">
                <a:solidFill>
                  <a:srgbClr val="C9211E"/>
                </a:solidFill>
                <a:latin typeface="Arial"/>
                <a:ea typeface="DejaVu Sans"/>
              </a:rPr>
              <a:t>RIORGANIZZAZIONE DEI FLUSSI DI TRATTAMENTO</a:t>
            </a:r>
            <a:endParaRPr lang="it-IT" sz="2600" b="0" strike="noStrike" spc="-1" dirty="0">
              <a:latin typeface="Arial"/>
            </a:endParaRPr>
          </a:p>
        </p:txBody>
      </p:sp>
      <p:sp>
        <p:nvSpPr>
          <p:cNvPr id="2" name="CasellaDiTesto 13">
            <a:extLst>
              <a:ext uri="{FF2B5EF4-FFF2-40B4-BE49-F238E27FC236}">
                <a16:creationId xmlns:a16="http://schemas.microsoft.com/office/drawing/2014/main" id="{33D4D7A5-3B82-B845-F6DE-F8D37E18535B}"/>
              </a:ext>
            </a:extLst>
          </p:cNvPr>
          <p:cNvSpPr/>
          <p:nvPr/>
        </p:nvSpPr>
        <p:spPr>
          <a:xfrm>
            <a:off x="1077930" y="4522620"/>
            <a:ext cx="4857840" cy="2160252"/>
          </a:xfrm>
          <a:prstGeom prst="rect">
            <a:avLst/>
          </a:prstGeom>
          <a:noFill/>
          <a:ln w="108000">
            <a:solidFill>
              <a:srgbClr val="BBE33D"/>
            </a:solidFill>
            <a:round/>
          </a:ln>
        </p:spPr>
        <p:style>
          <a:lnRef idx="0">
            <a:scrgbClr r="0" g="0" b="0"/>
          </a:lnRef>
          <a:fillRef idx="0">
            <a:scrgbClr r="0" g="0" b="0"/>
          </a:fillRef>
          <a:effectRef idx="0">
            <a:scrgbClr r="0" g="0" b="0"/>
          </a:effectRef>
          <a:fontRef idx="minor"/>
        </p:style>
        <p:txBody>
          <a:bodyPr lIns="139320" tIns="94320" rIns="139320" bIns="94320" anchor="t">
            <a:spAutoFit/>
          </a:bodyPr>
          <a:lstStyle/>
          <a:p>
            <a:pPr>
              <a:lnSpc>
                <a:spcPct val="100000"/>
              </a:lnSpc>
              <a:buNone/>
            </a:pPr>
            <a:r>
              <a:rPr lang="it-IT" sz="1600" b="1" dirty="0">
                <a:effectLst/>
                <a:latin typeface="+mj-lt"/>
                <a:ea typeface="Times New Roman" panose="02020603050405020304" pitchFamily="18" charset="0"/>
              </a:rPr>
              <a:t>Modello organizzativo di gestione del flusso dei pazienti attraverso una figura infermieristica dedicata, con particolare attenzione verso i pazienti fragili, dall’ingresso all’uscita dal Pronto Soccorso. Visione complessiva e in tempo reale della situazione del </a:t>
            </a:r>
            <a:r>
              <a:rPr lang="it-IT" sz="1600" b="1" dirty="0">
                <a:latin typeface="+mj-lt"/>
                <a:ea typeface="Times New Roman" panose="02020603050405020304" pitchFamily="18" charset="0"/>
              </a:rPr>
              <a:t>P</a:t>
            </a:r>
            <a:r>
              <a:rPr lang="it-IT" sz="1600" b="1" dirty="0">
                <a:effectLst/>
                <a:latin typeface="+mj-lt"/>
                <a:ea typeface="Times New Roman" panose="02020603050405020304" pitchFamily="18" charset="0"/>
              </a:rPr>
              <a:t>ronto Soccorso in termini di risorse, tempistiche, interfacce e casistica dei pazienti.</a:t>
            </a:r>
            <a:endParaRPr lang="it-IT" sz="1600" b="1" strike="noStrike" spc="-1" dirty="0">
              <a:latin typeface="+mj-lt"/>
            </a:endParaRPr>
          </a:p>
        </p:txBody>
      </p:sp>
      <p:sp>
        <p:nvSpPr>
          <p:cNvPr id="3" name="Figura a mano libera: forma 2">
            <a:extLst>
              <a:ext uri="{FF2B5EF4-FFF2-40B4-BE49-F238E27FC236}">
                <a16:creationId xmlns:a16="http://schemas.microsoft.com/office/drawing/2014/main" id="{0C1A6E5B-C6AB-5F36-A433-3BAF9168319A}"/>
              </a:ext>
            </a:extLst>
          </p:cNvPr>
          <p:cNvSpPr/>
          <p:nvPr/>
        </p:nvSpPr>
        <p:spPr>
          <a:xfrm>
            <a:off x="6942210" y="3778600"/>
            <a:ext cx="357840" cy="717840"/>
          </a:xfrm>
          <a:custGeom>
            <a:avLst/>
            <a:gdLst/>
            <a:ahLst/>
            <a:cxnLst/>
            <a:rect l="l" t="t" r="r" b="b"/>
            <a:pathLst>
              <a:path w="21600" h="21600">
                <a:moveTo>
                  <a:pt x="5400" y="0"/>
                </a:moveTo>
                <a:lnTo>
                  <a:pt x="5400" y="16200"/>
                </a:lnTo>
                <a:lnTo>
                  <a:pt x="0" y="16200"/>
                </a:lnTo>
                <a:lnTo>
                  <a:pt x="10800" y="21600"/>
                </a:lnTo>
                <a:lnTo>
                  <a:pt x="21600" y="16200"/>
                </a:lnTo>
                <a:lnTo>
                  <a:pt x="16200" y="16200"/>
                </a:lnTo>
                <a:lnTo>
                  <a:pt x="16200" y="0"/>
                </a:lnTo>
                <a:close/>
              </a:path>
            </a:pathLst>
          </a:custGeom>
          <a:solidFill>
            <a:srgbClr val="C0CF3A"/>
          </a:solidFill>
          <a:ln w="0">
            <a:solidFill>
              <a:srgbClr val="C0CF3A"/>
            </a:solidFill>
          </a:ln>
        </p:spPr>
        <p:style>
          <a:lnRef idx="0">
            <a:scrgbClr r="0" g="0" b="0"/>
          </a:lnRef>
          <a:fillRef idx="0">
            <a:scrgbClr r="0" g="0" b="0"/>
          </a:fillRef>
          <a:effectRef idx="0">
            <a:scrgbClr r="0" g="0" b="0"/>
          </a:effectRef>
          <a:fontRef idx="minor"/>
        </p:style>
      </p:sp>
      <p:sp>
        <p:nvSpPr>
          <p:cNvPr id="4" name="CasellaDiTesto 15">
            <a:extLst>
              <a:ext uri="{FF2B5EF4-FFF2-40B4-BE49-F238E27FC236}">
                <a16:creationId xmlns:a16="http://schemas.microsoft.com/office/drawing/2014/main" id="{B37E5571-423F-0AF8-8823-E22445AC6BD4}"/>
              </a:ext>
            </a:extLst>
          </p:cNvPr>
          <p:cNvSpPr/>
          <p:nvPr/>
        </p:nvSpPr>
        <p:spPr>
          <a:xfrm>
            <a:off x="2354370" y="4076200"/>
            <a:ext cx="2337840" cy="398655"/>
          </a:xfrm>
          <a:prstGeom prst="rect">
            <a:avLst/>
          </a:prstGeom>
          <a:gradFill rotWithShape="0">
            <a:gsLst>
              <a:gs pos="0">
                <a:srgbClr val="BBE33D"/>
              </a:gs>
              <a:gs pos="100000">
                <a:srgbClr val="C1D135"/>
              </a:gs>
            </a:gsLst>
            <a:lin ang="5400000"/>
          </a:gradFill>
          <a:ln w="6480">
            <a:solidFill>
              <a:srgbClr val="BBE33D"/>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it-IT" sz="2000" b="1" strike="noStrike" spc="-1" dirty="0">
                <a:solidFill>
                  <a:srgbClr val="000000"/>
                </a:solidFill>
                <a:latin typeface="Arial"/>
                <a:ea typeface="DejaVu Sans"/>
              </a:rPr>
              <a:t>Flow manager</a:t>
            </a:r>
            <a:endParaRPr lang="it-IT" sz="2000" b="0" strike="noStrike" spc="-1" dirty="0">
              <a:latin typeface="Arial"/>
            </a:endParaRPr>
          </a:p>
        </p:txBody>
      </p:sp>
      <p:pic>
        <p:nvPicPr>
          <p:cNvPr id="5" name="Immagine 4">
            <a:extLst>
              <a:ext uri="{FF2B5EF4-FFF2-40B4-BE49-F238E27FC236}">
                <a16:creationId xmlns:a16="http://schemas.microsoft.com/office/drawing/2014/main" id="{76A57180-22E5-75A1-8BF1-71F6BFB0A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olo 15"/>
          <p:cNvSpPr/>
          <p:nvPr/>
        </p:nvSpPr>
        <p:spPr>
          <a:xfrm>
            <a:off x="838080" y="523080"/>
            <a:ext cx="10513080" cy="1323000"/>
          </a:xfrm>
          <a:prstGeom prst="rect">
            <a:avLst/>
          </a:prstGeom>
          <a:noFill/>
          <a:ln w="0">
            <a:noFill/>
          </a:ln>
        </p:spPr>
        <p:style>
          <a:lnRef idx="0">
            <a:scrgbClr r="0" g="0" b="0"/>
          </a:lnRef>
          <a:fillRef idx="0">
            <a:scrgbClr r="0" g="0" b="0"/>
          </a:fillRef>
          <a:effectRef idx="0">
            <a:scrgbClr r="0" g="0" b="0"/>
          </a:effectRef>
          <a:fontRef idx="minor"/>
        </p:style>
      </p:sp>
      <p:sp>
        <p:nvSpPr>
          <p:cNvPr id="119" name="Titolo 16"/>
          <p:cNvSpPr/>
          <p:nvPr/>
        </p:nvSpPr>
        <p:spPr>
          <a:xfrm>
            <a:off x="838080" y="876600"/>
            <a:ext cx="10513080" cy="811440"/>
          </a:xfrm>
          <a:prstGeom prst="rect">
            <a:avLst/>
          </a:prstGeom>
          <a:noFill/>
          <a:ln w="0">
            <a:noFill/>
          </a:ln>
        </p:spPr>
        <p:style>
          <a:lnRef idx="0">
            <a:scrgbClr r="0" g="0" b="0"/>
          </a:lnRef>
          <a:fillRef idx="0">
            <a:scrgbClr r="0" g="0" b="0"/>
          </a:fillRef>
          <a:effectRef idx="0">
            <a:scrgbClr r="0" g="0" b="0"/>
          </a:effectRef>
          <a:fontRef idx="minor"/>
        </p:style>
      </p:sp>
      <p:sp>
        <p:nvSpPr>
          <p:cNvPr id="120" name="Rettangolo 119"/>
          <p:cNvSpPr/>
          <p:nvPr/>
        </p:nvSpPr>
        <p:spPr>
          <a:xfrm>
            <a:off x="373320" y="1199380"/>
            <a:ext cx="10977840" cy="862200"/>
          </a:xfrm>
          <a:prstGeom prst="rect">
            <a:avLst/>
          </a:prstGeom>
          <a:noFill/>
          <a:ln w="36000">
            <a:no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2600" b="1" spc="-1" dirty="0">
                <a:solidFill>
                  <a:srgbClr val="C9211E"/>
                </a:solidFill>
                <a:latin typeface="Arial"/>
                <a:ea typeface="DejaVu Sans"/>
              </a:rPr>
              <a:t>IL CONTESTO</a:t>
            </a:r>
            <a:endParaRPr lang="it-IT" sz="2600" b="0" strike="noStrike" spc="-1" dirty="0">
              <a:latin typeface="Arial"/>
            </a:endParaRPr>
          </a:p>
        </p:txBody>
      </p:sp>
      <p:pic>
        <p:nvPicPr>
          <p:cNvPr id="3" name="Immagine 2">
            <a:extLst>
              <a:ext uri="{FF2B5EF4-FFF2-40B4-BE49-F238E27FC236}">
                <a16:creationId xmlns:a16="http://schemas.microsoft.com/office/drawing/2014/main" id="{842E8A2D-FE4F-411C-0E71-C053F2C5E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95" y="2199600"/>
            <a:ext cx="6186170" cy="3418198"/>
          </a:xfrm>
          <a:prstGeom prst="rect">
            <a:avLst/>
          </a:prstGeom>
        </p:spPr>
      </p:pic>
      <p:sp>
        <p:nvSpPr>
          <p:cNvPr id="4" name="Rettangolo 3">
            <a:extLst>
              <a:ext uri="{FF2B5EF4-FFF2-40B4-BE49-F238E27FC236}">
                <a16:creationId xmlns:a16="http://schemas.microsoft.com/office/drawing/2014/main" id="{6FC48BF7-CCCE-0489-4541-FD637F1389F3}"/>
              </a:ext>
            </a:extLst>
          </p:cNvPr>
          <p:cNvSpPr/>
          <p:nvPr/>
        </p:nvSpPr>
        <p:spPr>
          <a:xfrm>
            <a:off x="8067039" y="1667238"/>
            <a:ext cx="3475135" cy="3950560"/>
          </a:xfrm>
          <a:prstGeom prst="rect">
            <a:avLst/>
          </a:prstGeom>
          <a:noFill/>
          <a:ln w="38100">
            <a:solidFill>
              <a:srgbClr val="FF0000"/>
            </a:solid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2600" b="1" strike="noStrike" spc="-1" dirty="0">
                <a:solidFill>
                  <a:srgbClr val="C9211E"/>
                </a:solidFill>
                <a:latin typeface="Arial"/>
                <a:ea typeface="DejaVu Sans"/>
              </a:rPr>
              <a:t>Accessi 2023</a:t>
            </a:r>
          </a:p>
          <a:p>
            <a:pPr algn="ctr">
              <a:lnSpc>
                <a:spcPct val="100000"/>
              </a:lnSpc>
              <a:buNone/>
            </a:pPr>
            <a:endParaRPr lang="it-IT" sz="2600" b="1" strike="noStrike" spc="-1" dirty="0">
              <a:solidFill>
                <a:srgbClr val="C9211E"/>
              </a:solidFill>
              <a:latin typeface="Arial"/>
              <a:ea typeface="DejaVu Sans"/>
            </a:endParaRPr>
          </a:p>
          <a:p>
            <a:pPr algn="ctr">
              <a:lnSpc>
                <a:spcPct val="100000"/>
              </a:lnSpc>
              <a:buNone/>
            </a:pPr>
            <a:r>
              <a:rPr lang="it-IT" sz="2600" b="1" strike="noStrike" spc="-1" dirty="0">
                <a:solidFill>
                  <a:srgbClr val="C9211E"/>
                </a:solidFill>
                <a:latin typeface="Arial"/>
                <a:ea typeface="DejaVu Sans"/>
              </a:rPr>
              <a:t>3 PS SPOKE</a:t>
            </a:r>
          </a:p>
          <a:p>
            <a:pPr algn="ctr">
              <a:lnSpc>
                <a:spcPct val="100000"/>
              </a:lnSpc>
              <a:buNone/>
            </a:pPr>
            <a:r>
              <a:rPr lang="it-IT" sz="2600" b="1" strike="noStrike" spc="-1" dirty="0">
                <a:solidFill>
                  <a:srgbClr val="C9211E"/>
                </a:solidFill>
                <a:latin typeface="Arial"/>
                <a:ea typeface="DejaVu Sans"/>
              </a:rPr>
              <a:t>Cento: 21.554</a:t>
            </a:r>
          </a:p>
          <a:p>
            <a:pPr algn="ctr">
              <a:lnSpc>
                <a:spcPct val="100000"/>
              </a:lnSpc>
              <a:buNone/>
            </a:pPr>
            <a:r>
              <a:rPr lang="it-IT" sz="2600" b="1" spc="-1" dirty="0">
                <a:solidFill>
                  <a:srgbClr val="C9211E"/>
                </a:solidFill>
                <a:latin typeface="Arial"/>
                <a:ea typeface="DejaVu Sans"/>
              </a:rPr>
              <a:t>Delta : 23.792</a:t>
            </a:r>
          </a:p>
          <a:p>
            <a:pPr algn="ctr">
              <a:lnSpc>
                <a:spcPct val="100000"/>
              </a:lnSpc>
              <a:buNone/>
            </a:pPr>
            <a:r>
              <a:rPr lang="it-IT" sz="2600" b="1" strike="noStrike" spc="-1" dirty="0">
                <a:solidFill>
                  <a:srgbClr val="C9211E"/>
                </a:solidFill>
                <a:latin typeface="Arial"/>
                <a:ea typeface="DejaVu Sans"/>
              </a:rPr>
              <a:t>Argenta : 13.400</a:t>
            </a:r>
          </a:p>
          <a:p>
            <a:pPr algn="ctr">
              <a:lnSpc>
                <a:spcPct val="100000"/>
              </a:lnSpc>
              <a:buNone/>
            </a:pPr>
            <a:endParaRPr lang="it-IT" sz="2600" b="1" strike="noStrike" spc="-1" dirty="0">
              <a:solidFill>
                <a:srgbClr val="C9211E"/>
              </a:solidFill>
              <a:latin typeface="Arial"/>
              <a:ea typeface="DejaVu Sans"/>
            </a:endParaRPr>
          </a:p>
          <a:p>
            <a:pPr algn="ctr">
              <a:lnSpc>
                <a:spcPct val="100000"/>
              </a:lnSpc>
              <a:buNone/>
            </a:pPr>
            <a:r>
              <a:rPr lang="it-IT" sz="2600" b="1" spc="-1" dirty="0">
                <a:solidFill>
                  <a:srgbClr val="C9211E"/>
                </a:solidFill>
                <a:latin typeface="Arial"/>
                <a:ea typeface="DejaVu Sans"/>
              </a:rPr>
              <a:t>1 PS HUB</a:t>
            </a:r>
          </a:p>
          <a:p>
            <a:pPr algn="ctr">
              <a:lnSpc>
                <a:spcPct val="100000"/>
              </a:lnSpc>
              <a:buNone/>
            </a:pPr>
            <a:r>
              <a:rPr lang="it-IT" sz="2600" b="1" strike="noStrike" spc="-1" dirty="0">
                <a:solidFill>
                  <a:srgbClr val="C9211E"/>
                </a:solidFill>
                <a:latin typeface="Arial"/>
                <a:ea typeface="DejaVu Sans"/>
              </a:rPr>
              <a:t>Cona : 78.405</a:t>
            </a:r>
            <a:endParaRPr lang="it-IT" sz="2000" b="0" strike="noStrike" spc="-1" dirty="0">
              <a:latin typeface="Arial"/>
            </a:endParaRPr>
          </a:p>
        </p:txBody>
      </p:sp>
      <p:pic>
        <p:nvPicPr>
          <p:cNvPr id="5" name="Immagine 4">
            <a:extLst>
              <a:ext uri="{FF2B5EF4-FFF2-40B4-BE49-F238E27FC236}">
                <a16:creationId xmlns:a16="http://schemas.microsoft.com/office/drawing/2014/main" id="{BA44D2AE-8B01-4F5E-3EAB-442DE6834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Tree>
    <p:extLst>
      <p:ext uri="{BB962C8B-B14F-4D97-AF65-F5344CB8AC3E}">
        <p14:creationId xmlns:p14="http://schemas.microsoft.com/office/powerpoint/2010/main" val="2557820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olo 1"/>
          <p:cNvSpPr/>
          <p:nvPr/>
        </p:nvSpPr>
        <p:spPr>
          <a:xfrm>
            <a:off x="838080" y="453780"/>
            <a:ext cx="10513080" cy="13230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it-IT"/>
          </a:p>
        </p:txBody>
      </p:sp>
      <p:sp>
        <p:nvSpPr>
          <p:cNvPr id="91" name="Titolo 1"/>
          <p:cNvSpPr/>
          <p:nvPr/>
        </p:nvSpPr>
        <p:spPr>
          <a:xfrm>
            <a:off x="838080" y="876600"/>
            <a:ext cx="10513080" cy="8114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it-IT"/>
          </a:p>
        </p:txBody>
      </p:sp>
      <p:sp>
        <p:nvSpPr>
          <p:cNvPr id="2" name="PlaceHolder 1">
            <a:extLst>
              <a:ext uri="{FF2B5EF4-FFF2-40B4-BE49-F238E27FC236}">
                <a16:creationId xmlns:a16="http://schemas.microsoft.com/office/drawing/2014/main" id="{F8DBBD95-DD0B-64EB-D99B-F9DDB1634FB9}"/>
              </a:ext>
            </a:extLst>
          </p:cNvPr>
          <p:cNvSpPr txBox="1">
            <a:spLocks/>
          </p:cNvSpPr>
          <p:nvPr/>
        </p:nvSpPr>
        <p:spPr>
          <a:xfrm>
            <a:off x="584510" y="671888"/>
            <a:ext cx="11020220" cy="923040"/>
          </a:xfrm>
          <a:prstGeom prst="rect">
            <a:avLst/>
          </a:prstGeom>
          <a:noFill/>
          <a:ln w="0">
            <a:noFill/>
          </a:ln>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spc="-1" dirty="0">
                <a:solidFill>
                  <a:schemeClr val="accent5">
                    <a:lumMod val="50000"/>
                  </a:schemeClr>
                </a:solidFill>
                <a:latin typeface="Century Gothic"/>
              </a:rPr>
              <a:t>Riorganizzazione Pronto Soccorso AUSL – AOU Ferrara</a:t>
            </a:r>
            <a:endParaRPr lang="en-US" sz="3600" b="1" spc="-1" dirty="0">
              <a:solidFill>
                <a:schemeClr val="accent5">
                  <a:lumMod val="50000"/>
                </a:schemeClr>
              </a:solidFill>
              <a:latin typeface="Century Gothic"/>
            </a:endParaRPr>
          </a:p>
        </p:txBody>
      </p:sp>
      <p:sp>
        <p:nvSpPr>
          <p:cNvPr id="3" name="CasellaDiTesto 4">
            <a:extLst>
              <a:ext uri="{FF2B5EF4-FFF2-40B4-BE49-F238E27FC236}">
                <a16:creationId xmlns:a16="http://schemas.microsoft.com/office/drawing/2014/main" id="{3761E19B-89DC-496F-4B9B-9B1365D7ACCB}"/>
              </a:ext>
            </a:extLst>
          </p:cNvPr>
          <p:cNvSpPr/>
          <p:nvPr/>
        </p:nvSpPr>
        <p:spPr>
          <a:xfrm>
            <a:off x="5072120" y="3164714"/>
            <a:ext cx="6279040" cy="940342"/>
          </a:xfrm>
          <a:prstGeom prst="rect">
            <a:avLst/>
          </a:prstGeom>
          <a:solidFill>
            <a:srgbClr val="FFFFFF"/>
          </a:solidFill>
          <a:ln w="38100">
            <a:solidFill>
              <a:srgbClr val="58B6C0"/>
            </a:solidFill>
            <a:round/>
          </a:ln>
        </p:spPr>
        <p:style>
          <a:lnRef idx="2">
            <a:schemeClr val="accent2"/>
          </a:lnRef>
          <a:fillRef idx="1">
            <a:schemeClr val="lt1"/>
          </a:fillRef>
          <a:effectRef idx="0">
            <a:schemeClr val="accent2"/>
          </a:effectRef>
          <a:fontRef idx="minor"/>
        </p:style>
        <p:txBody>
          <a:bodyPr wrap="square" lIns="90000" tIns="45000" rIns="90000" bIns="45000" anchor="t">
            <a:spAutoFit/>
          </a:bodyPr>
          <a:lstStyle/>
          <a:p>
            <a:pPr>
              <a:lnSpc>
                <a:spcPct val="100000"/>
              </a:lnSpc>
              <a:buNone/>
            </a:pPr>
            <a:r>
              <a:rPr lang="it-IT" sz="2400" b="1" strike="noStrike" cap="small" spc="-1" dirty="0">
                <a:solidFill>
                  <a:srgbClr val="000000"/>
                </a:solidFill>
                <a:latin typeface="Century Gothic"/>
              </a:rPr>
              <a:t>è</a:t>
            </a:r>
            <a:r>
              <a:rPr lang="it-IT" sz="1800" b="1" strike="noStrike" spc="-1" dirty="0">
                <a:solidFill>
                  <a:srgbClr val="000000"/>
                </a:solidFill>
                <a:latin typeface="Century Gothic"/>
              </a:rPr>
              <a:t> importante </a:t>
            </a:r>
            <a:r>
              <a:rPr lang="it-IT" b="1" spc="-1" dirty="0">
                <a:solidFill>
                  <a:srgbClr val="000000"/>
                </a:solidFill>
                <a:latin typeface="Century Gothic"/>
              </a:rPr>
              <a:t>differenziare </a:t>
            </a:r>
            <a:r>
              <a:rPr lang="it-IT" sz="1800" b="1" strike="noStrike" spc="-1" dirty="0">
                <a:solidFill>
                  <a:srgbClr val="000000"/>
                </a:solidFill>
                <a:latin typeface="Century Gothic"/>
              </a:rPr>
              <a:t>e gestire nel modo più efficace possibile i flussi dei pazienti che accedono al Pronto Soccorso</a:t>
            </a:r>
            <a:endParaRPr lang="it-IT" sz="1800" b="1" strike="noStrike" spc="-1" dirty="0">
              <a:latin typeface="Arial"/>
            </a:endParaRPr>
          </a:p>
        </p:txBody>
      </p:sp>
      <p:sp>
        <p:nvSpPr>
          <p:cNvPr id="4" name="Freccia in giù 8">
            <a:extLst>
              <a:ext uri="{FF2B5EF4-FFF2-40B4-BE49-F238E27FC236}">
                <a16:creationId xmlns:a16="http://schemas.microsoft.com/office/drawing/2014/main" id="{2F9CDF20-EA20-2F2B-C24E-F21BD16D4BE0}"/>
              </a:ext>
            </a:extLst>
          </p:cNvPr>
          <p:cNvSpPr/>
          <p:nvPr/>
        </p:nvSpPr>
        <p:spPr>
          <a:xfrm>
            <a:off x="6486796" y="4136687"/>
            <a:ext cx="2854168" cy="1057261"/>
          </a:xfrm>
          <a:prstGeom prst="downArrow">
            <a:avLst>
              <a:gd name="adj1" fmla="val 50000"/>
              <a:gd name="adj2" fmla="val 50000"/>
            </a:avLst>
          </a:prstGeom>
          <a:solidFill>
            <a:schemeClr val="accent5">
              <a:lumMod val="75000"/>
              <a:alpha val="5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it-IT" sz="1800" b="1" strike="noStrike" spc="-1" dirty="0">
                <a:solidFill>
                  <a:srgbClr val="FFFFFF"/>
                </a:solidFill>
                <a:latin typeface="Century Gothic"/>
              </a:rPr>
              <a:t>VANTAGGI</a:t>
            </a:r>
            <a:endParaRPr lang="it-IT" sz="1800" b="0" strike="noStrike" spc="-1" dirty="0">
              <a:latin typeface="Arial"/>
            </a:endParaRPr>
          </a:p>
        </p:txBody>
      </p:sp>
      <p:sp>
        <p:nvSpPr>
          <p:cNvPr id="5" name="CasellaDiTesto 6">
            <a:extLst>
              <a:ext uri="{FF2B5EF4-FFF2-40B4-BE49-F238E27FC236}">
                <a16:creationId xmlns:a16="http://schemas.microsoft.com/office/drawing/2014/main" id="{7E95AD55-E13B-AA0A-FD27-91F995DFA2AF}"/>
              </a:ext>
            </a:extLst>
          </p:cNvPr>
          <p:cNvSpPr/>
          <p:nvPr/>
        </p:nvSpPr>
        <p:spPr>
          <a:xfrm>
            <a:off x="1272960" y="5193948"/>
            <a:ext cx="9643320" cy="1475873"/>
          </a:xfrm>
          <a:prstGeom prst="rect">
            <a:avLst/>
          </a:prstGeom>
          <a:solidFill>
            <a:schemeClr val="accent5">
              <a:lumMod val="75000"/>
            </a:schemeClr>
          </a:solidFill>
          <a:ln>
            <a:solidFill>
              <a:srgbClr val="FFFFFF"/>
            </a:solidFill>
            <a:round/>
          </a:ln>
        </p:spPr>
        <p:style>
          <a:lnRef idx="3">
            <a:schemeClr val="lt1"/>
          </a:lnRef>
          <a:fillRef idx="1">
            <a:schemeClr val="accent6"/>
          </a:fillRef>
          <a:effectRef idx="1">
            <a:schemeClr val="accent6"/>
          </a:effectRef>
          <a:fontRef idx="minor"/>
        </p:style>
        <p:txBody>
          <a:bodyPr lIns="90000" tIns="45000" rIns="90000" bIns="45000" anchor="t">
            <a:spAutoFit/>
          </a:bodyPr>
          <a:lstStyle/>
          <a:p>
            <a:pPr marL="285840" indent="-285840">
              <a:lnSpc>
                <a:spcPct val="100000"/>
              </a:lnSpc>
              <a:buClr>
                <a:srgbClr val="FFFFFF"/>
              </a:buClr>
              <a:buFont typeface="Arial"/>
              <a:buChar char="•"/>
            </a:pPr>
            <a:r>
              <a:rPr lang="it-IT" sz="1800" b="1" strike="noStrike" spc="-1" dirty="0">
                <a:solidFill>
                  <a:srgbClr val="FFFFFF"/>
                </a:solidFill>
                <a:latin typeface="Century Gothic"/>
              </a:rPr>
              <a:t>Acquisizione nuove competenze infermieristiche</a:t>
            </a:r>
            <a:endParaRPr lang="it-IT" sz="1800" b="0" strike="noStrike" spc="-1" dirty="0">
              <a:latin typeface="Arial"/>
            </a:endParaRPr>
          </a:p>
          <a:p>
            <a:pPr marL="285840" indent="-285840">
              <a:lnSpc>
                <a:spcPct val="100000"/>
              </a:lnSpc>
              <a:buClr>
                <a:srgbClr val="FFFFFF"/>
              </a:buClr>
              <a:buFont typeface="Arial"/>
              <a:buChar char="•"/>
            </a:pPr>
            <a:r>
              <a:rPr lang="it-IT" b="1" spc="-1" dirty="0">
                <a:solidFill>
                  <a:srgbClr val="FFFFFF"/>
                </a:solidFill>
                <a:latin typeface="Century Gothic"/>
              </a:rPr>
              <a:t>O</a:t>
            </a:r>
            <a:r>
              <a:rPr lang="it-IT" sz="1800" b="1" strike="noStrike" spc="-1" dirty="0">
                <a:solidFill>
                  <a:srgbClr val="FFFFFF"/>
                </a:solidFill>
                <a:latin typeface="Century Gothic"/>
              </a:rPr>
              <a:t>ttimizzazione dell’utilizzo della risorsa medica e infermieristica in base all’effettiva gravità del paziente</a:t>
            </a:r>
            <a:endParaRPr lang="it-IT" sz="1800" b="0" strike="noStrike" spc="-1" dirty="0">
              <a:latin typeface="Arial"/>
            </a:endParaRPr>
          </a:p>
          <a:p>
            <a:pPr marL="285840" indent="-285840">
              <a:lnSpc>
                <a:spcPct val="100000"/>
              </a:lnSpc>
              <a:buClr>
                <a:srgbClr val="FFFFFF"/>
              </a:buClr>
              <a:buFont typeface="Arial"/>
              <a:buChar char="•"/>
            </a:pPr>
            <a:r>
              <a:rPr lang="it-IT" b="1" spc="-1" dirty="0">
                <a:solidFill>
                  <a:srgbClr val="FFFFFF"/>
                </a:solidFill>
                <a:latin typeface="Century Gothic"/>
              </a:rPr>
              <a:t>R</a:t>
            </a:r>
            <a:r>
              <a:rPr lang="it-IT" sz="1800" b="1" strike="noStrike" spc="-1" dirty="0">
                <a:solidFill>
                  <a:srgbClr val="FFFFFF"/>
                </a:solidFill>
                <a:latin typeface="Century Gothic"/>
              </a:rPr>
              <a:t>iduzione dei tempi di attesa</a:t>
            </a:r>
          </a:p>
          <a:p>
            <a:pPr marL="285840" indent="-285840">
              <a:lnSpc>
                <a:spcPct val="100000"/>
              </a:lnSpc>
              <a:buClr>
                <a:srgbClr val="FFFFFF"/>
              </a:buClr>
              <a:buFont typeface="Arial"/>
              <a:buChar char="•"/>
            </a:pPr>
            <a:r>
              <a:rPr lang="it-IT" b="1" spc="-1" dirty="0">
                <a:solidFill>
                  <a:srgbClr val="FFFFFF"/>
                </a:solidFill>
                <a:latin typeface="Century Gothic"/>
              </a:rPr>
              <a:t>Aumento della soddisfazione dei pazienti e degli operatori</a:t>
            </a:r>
            <a:endParaRPr lang="it-IT" sz="1800" b="1" strike="noStrike" spc="-1" dirty="0">
              <a:solidFill>
                <a:srgbClr val="FFFFFF"/>
              </a:solidFill>
              <a:latin typeface="Century Gothic"/>
            </a:endParaRPr>
          </a:p>
        </p:txBody>
      </p:sp>
      <p:sp>
        <p:nvSpPr>
          <p:cNvPr id="6" name="CasellaDiTesto 4">
            <a:extLst>
              <a:ext uri="{FF2B5EF4-FFF2-40B4-BE49-F238E27FC236}">
                <a16:creationId xmlns:a16="http://schemas.microsoft.com/office/drawing/2014/main" id="{106185A1-E46C-9DA2-A43A-9DE8B9321B72}"/>
              </a:ext>
            </a:extLst>
          </p:cNvPr>
          <p:cNvSpPr/>
          <p:nvPr/>
        </p:nvSpPr>
        <p:spPr>
          <a:xfrm>
            <a:off x="694260" y="1594928"/>
            <a:ext cx="10656900" cy="1198875"/>
          </a:xfrm>
          <a:prstGeom prst="rect">
            <a:avLst/>
          </a:prstGeom>
          <a:solidFill>
            <a:srgbClr val="FFFFFF"/>
          </a:solidFill>
          <a:ln w="38100">
            <a:solidFill>
              <a:srgbClr val="58B6C0"/>
            </a:solidFill>
            <a:round/>
          </a:ln>
        </p:spPr>
        <p:style>
          <a:lnRef idx="2">
            <a:schemeClr val="accent2"/>
          </a:lnRef>
          <a:fillRef idx="1">
            <a:schemeClr val="lt1"/>
          </a:fillRef>
          <a:effectRef idx="0">
            <a:schemeClr val="accent2"/>
          </a:effectRef>
          <a:fontRef idx="minor"/>
        </p:style>
        <p:txBody>
          <a:bodyPr wrap="square" lIns="90000" tIns="45000" rIns="90000" bIns="45000" anchor="t">
            <a:spAutoFit/>
          </a:bodyPr>
          <a:lstStyle/>
          <a:p>
            <a:pPr algn="just">
              <a:lnSpc>
                <a:spcPct val="100000"/>
              </a:lnSpc>
              <a:buNone/>
            </a:pPr>
            <a:r>
              <a:rPr lang="it-IT" sz="1800" b="1" dirty="0">
                <a:effectLst/>
                <a:latin typeface="Century Gothic" panose="020B0502020202020204" pitchFamily="34" charset="0"/>
                <a:ea typeface="SimSun" panose="02010600030101010101" pitchFamily="2" charset="-122"/>
                <a:cs typeface="Lucida Sans" panose="020B0602030504020204" pitchFamily="34" charset="0"/>
              </a:rPr>
              <a:t>In seguito alla fondamentale necessità di affrontare il grave problema del sovraffollamento dei Pronto Soccorso e delle indicazioni fornite sia a livello nazionale sia regionale l’ Azienda USL e l’Azienda Ospedaliera di Ferrara hanno deciso di implementare nuovi modelli organizzativi tra cui il modello “</a:t>
            </a:r>
            <a:r>
              <a:rPr lang="it-IT" sz="1800" b="1" dirty="0" err="1">
                <a:effectLst/>
                <a:latin typeface="Century Gothic" panose="020B0502020202020204" pitchFamily="34" charset="0"/>
                <a:ea typeface="SimSun" panose="02010600030101010101" pitchFamily="2" charset="-122"/>
                <a:cs typeface="Lucida Sans" panose="020B0602030504020204" pitchFamily="34" charset="0"/>
              </a:rPr>
              <a:t>See&amp;Treat</a:t>
            </a:r>
            <a:r>
              <a:rPr lang="it-IT" sz="1800" b="1" dirty="0">
                <a:effectLst/>
                <a:latin typeface="Century Gothic" panose="020B0502020202020204" pitchFamily="34" charset="0"/>
                <a:ea typeface="SimSun" panose="02010600030101010101" pitchFamily="2" charset="-122"/>
                <a:cs typeface="Lucida Sans" panose="020B0602030504020204" pitchFamily="34" charset="0"/>
              </a:rPr>
              <a:t>”</a:t>
            </a:r>
            <a:endParaRPr lang="it-IT" sz="1800" b="1" strike="noStrike" spc="-1" dirty="0">
              <a:latin typeface="Century Gothic" panose="020B0502020202020204" pitchFamily="34" charset="0"/>
            </a:endParaRPr>
          </a:p>
        </p:txBody>
      </p:sp>
      <p:pic>
        <p:nvPicPr>
          <p:cNvPr id="7" name="Immagine 6">
            <a:extLst>
              <a:ext uri="{FF2B5EF4-FFF2-40B4-BE49-F238E27FC236}">
                <a16:creationId xmlns:a16="http://schemas.microsoft.com/office/drawing/2014/main" id="{EBC023D7-B333-D8D9-CC04-C6B92269EE4C}"/>
              </a:ext>
            </a:extLst>
          </p:cNvPr>
          <p:cNvPicPr/>
          <p:nvPr/>
        </p:nvPicPr>
        <p:blipFill>
          <a:blip r:embed="rId2"/>
          <a:stretch/>
        </p:blipFill>
        <p:spPr>
          <a:xfrm>
            <a:off x="694260" y="3164714"/>
            <a:ext cx="3735500" cy="1701926"/>
          </a:xfrm>
          <a:prstGeom prst="rect">
            <a:avLst/>
          </a:prstGeom>
          <a:ln w="0">
            <a:noFill/>
          </a:ln>
        </p:spPr>
      </p:pic>
      <p:pic>
        <p:nvPicPr>
          <p:cNvPr id="8" name="Immagine 7">
            <a:extLst>
              <a:ext uri="{FF2B5EF4-FFF2-40B4-BE49-F238E27FC236}">
                <a16:creationId xmlns:a16="http://schemas.microsoft.com/office/drawing/2014/main" id="{E77BA1AD-8423-479E-7358-E3C8699C7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olo 1"/>
          <p:cNvSpPr/>
          <p:nvPr/>
        </p:nvSpPr>
        <p:spPr>
          <a:xfrm>
            <a:off x="838080" y="523080"/>
            <a:ext cx="10513080" cy="1323000"/>
          </a:xfrm>
          <a:prstGeom prst="rect">
            <a:avLst/>
          </a:prstGeom>
          <a:noFill/>
          <a:ln w="0">
            <a:noFill/>
          </a:ln>
        </p:spPr>
        <p:style>
          <a:lnRef idx="0">
            <a:scrgbClr r="0" g="0" b="0"/>
          </a:lnRef>
          <a:fillRef idx="0">
            <a:scrgbClr r="0" g="0" b="0"/>
          </a:fillRef>
          <a:effectRef idx="0">
            <a:scrgbClr r="0" g="0" b="0"/>
          </a:effectRef>
          <a:fontRef idx="minor"/>
        </p:style>
      </p:sp>
      <p:pic>
        <p:nvPicPr>
          <p:cNvPr id="5" name="Immagine 4">
            <a:extLst>
              <a:ext uri="{FF2B5EF4-FFF2-40B4-BE49-F238E27FC236}">
                <a16:creationId xmlns:a16="http://schemas.microsoft.com/office/drawing/2014/main" id="{41C6FB24-1AD3-C2A8-65CB-D800B366D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pic>
        <p:nvPicPr>
          <p:cNvPr id="12" name="Immagine 11">
            <a:extLst>
              <a:ext uri="{FF2B5EF4-FFF2-40B4-BE49-F238E27FC236}">
                <a16:creationId xmlns:a16="http://schemas.microsoft.com/office/drawing/2014/main" id="{57DC83F1-BE16-D2BC-66C6-4E0D8E9DC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733" y="1846080"/>
            <a:ext cx="7868054" cy="3753043"/>
          </a:xfrm>
          <a:prstGeom prst="rect">
            <a:avLst/>
          </a:prstGeom>
        </p:spPr>
      </p:pic>
      <p:sp>
        <p:nvSpPr>
          <p:cNvPr id="13" name="CasellaDiTesto 12">
            <a:extLst>
              <a:ext uri="{FF2B5EF4-FFF2-40B4-BE49-F238E27FC236}">
                <a16:creationId xmlns:a16="http://schemas.microsoft.com/office/drawing/2014/main" id="{B0E4FD48-8781-A312-3BF0-8F202E7076CE}"/>
              </a:ext>
            </a:extLst>
          </p:cNvPr>
          <p:cNvSpPr txBox="1"/>
          <p:nvPr/>
        </p:nvSpPr>
        <p:spPr>
          <a:xfrm>
            <a:off x="6858120" y="5696720"/>
            <a:ext cx="4175760" cy="369332"/>
          </a:xfrm>
          <a:prstGeom prst="rect">
            <a:avLst/>
          </a:prstGeom>
          <a:noFill/>
          <a:ln w="28575">
            <a:solidFill>
              <a:schemeClr val="accent1">
                <a:lumMod val="75000"/>
              </a:schemeClr>
            </a:solidFill>
          </a:ln>
        </p:spPr>
        <p:txBody>
          <a:bodyPr wrap="square" rtlCol="0">
            <a:spAutoFit/>
          </a:bodyPr>
          <a:lstStyle/>
          <a:p>
            <a:pPr algn="ctr"/>
            <a:r>
              <a:rPr lang="it-IT" sz="1800" dirty="0">
                <a:effectLst/>
                <a:latin typeface="Calibri" panose="020F0502020204030204" pitchFamily="34" charset="0"/>
                <a:ea typeface="Calibri" panose="020F0502020204030204" pitchFamily="34" charset="0"/>
              </a:rPr>
              <a:t>Per AOU delibera n. 272 del 09.12.2022 </a:t>
            </a:r>
            <a:endParaRPr lang="it-IT" dirty="0"/>
          </a:p>
        </p:txBody>
      </p:sp>
      <p:pic>
        <p:nvPicPr>
          <p:cNvPr id="15" name="Immagine 14">
            <a:extLst>
              <a:ext uri="{FF2B5EF4-FFF2-40B4-BE49-F238E27FC236}">
                <a16:creationId xmlns:a16="http://schemas.microsoft.com/office/drawing/2014/main" id="{61511478-2446-DF84-721F-2B8A1FA53F2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28300" y="1698718"/>
            <a:ext cx="4422140" cy="2940723"/>
          </a:xfrm>
          <a:prstGeom prst="rect">
            <a:avLst/>
          </a:prstGeom>
        </p:spPr>
      </p:pic>
    </p:spTree>
    <p:extLst>
      <p:ext uri="{BB962C8B-B14F-4D97-AF65-F5344CB8AC3E}">
        <p14:creationId xmlns:p14="http://schemas.microsoft.com/office/powerpoint/2010/main" val="4070569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olo 1"/>
          <p:cNvSpPr/>
          <p:nvPr/>
        </p:nvSpPr>
        <p:spPr>
          <a:xfrm>
            <a:off x="838080" y="523080"/>
            <a:ext cx="10513080" cy="1323000"/>
          </a:xfrm>
          <a:prstGeom prst="rect">
            <a:avLst/>
          </a:prstGeom>
          <a:noFill/>
          <a:ln w="0">
            <a:noFill/>
          </a:ln>
        </p:spPr>
        <p:style>
          <a:lnRef idx="0">
            <a:scrgbClr r="0" g="0" b="0"/>
          </a:lnRef>
          <a:fillRef idx="0">
            <a:scrgbClr r="0" g="0" b="0"/>
          </a:fillRef>
          <a:effectRef idx="0">
            <a:scrgbClr r="0" g="0" b="0"/>
          </a:effectRef>
          <a:fontRef idx="minor"/>
        </p:style>
      </p:sp>
      <p:sp>
        <p:nvSpPr>
          <p:cNvPr id="8" name="Rettangolo 7">
            <a:extLst>
              <a:ext uri="{FF2B5EF4-FFF2-40B4-BE49-F238E27FC236}">
                <a16:creationId xmlns:a16="http://schemas.microsoft.com/office/drawing/2014/main" id="{B2CB67BB-9FA0-871F-2CB3-C41192CA0DD5}"/>
              </a:ext>
            </a:extLst>
          </p:cNvPr>
          <p:cNvSpPr/>
          <p:nvPr/>
        </p:nvSpPr>
        <p:spPr>
          <a:xfrm>
            <a:off x="1483360" y="1233583"/>
            <a:ext cx="3413760" cy="1734010"/>
          </a:xfrm>
          <a:prstGeom prst="rect">
            <a:avLst/>
          </a:prstGeom>
          <a:noFill/>
          <a:ln w="38100">
            <a:solidFill>
              <a:srgbClr val="FF0000"/>
            </a:solid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2600" b="1" strike="noStrike" spc="-1" dirty="0">
                <a:solidFill>
                  <a:srgbClr val="C9211E"/>
                </a:solidFill>
                <a:latin typeface="Arial"/>
                <a:ea typeface="DejaVu Sans"/>
              </a:rPr>
              <a:t>FLOW MANAGER</a:t>
            </a:r>
          </a:p>
          <a:p>
            <a:pPr algn="ctr">
              <a:lnSpc>
                <a:spcPct val="100000"/>
              </a:lnSpc>
              <a:buNone/>
            </a:pPr>
            <a:r>
              <a:rPr lang="it-IT" sz="2400" b="1" spc="-1" dirty="0">
                <a:solidFill>
                  <a:srgbClr val="C9211E"/>
                </a:solidFill>
                <a:latin typeface="Arial"/>
                <a:ea typeface="DejaVu Sans"/>
              </a:rPr>
              <a:t>dal 19.12.22</a:t>
            </a:r>
          </a:p>
          <a:p>
            <a:pPr algn="ctr">
              <a:lnSpc>
                <a:spcPct val="100000"/>
              </a:lnSpc>
              <a:buNone/>
            </a:pPr>
            <a:r>
              <a:rPr lang="it-IT" sz="1600" b="1" spc="-1" dirty="0">
                <a:solidFill>
                  <a:srgbClr val="C9211E"/>
                </a:solidFill>
                <a:latin typeface="Arial"/>
                <a:ea typeface="DejaVu Sans"/>
              </a:rPr>
              <a:t>Cento-Argenta-Delta</a:t>
            </a:r>
          </a:p>
          <a:p>
            <a:pPr algn="ctr">
              <a:lnSpc>
                <a:spcPct val="100000"/>
              </a:lnSpc>
              <a:buNone/>
            </a:pPr>
            <a:r>
              <a:rPr lang="it-IT" sz="2400" b="1" spc="-1" dirty="0">
                <a:solidFill>
                  <a:srgbClr val="C9211E"/>
                </a:solidFill>
                <a:latin typeface="Arial"/>
                <a:ea typeface="DejaVu Sans"/>
              </a:rPr>
              <a:t>Dal 10.04.23</a:t>
            </a:r>
          </a:p>
          <a:p>
            <a:pPr algn="ctr">
              <a:lnSpc>
                <a:spcPct val="100000"/>
              </a:lnSpc>
              <a:buNone/>
            </a:pPr>
            <a:r>
              <a:rPr lang="it-IT" sz="1600" b="1" spc="-1" dirty="0">
                <a:solidFill>
                  <a:srgbClr val="C9211E"/>
                </a:solidFill>
                <a:latin typeface="Arial"/>
                <a:ea typeface="DejaVu Sans"/>
              </a:rPr>
              <a:t>Cona</a:t>
            </a:r>
          </a:p>
          <a:p>
            <a:pPr algn="ctr">
              <a:lnSpc>
                <a:spcPct val="100000"/>
              </a:lnSpc>
              <a:buNone/>
            </a:pPr>
            <a:endParaRPr lang="it-IT" sz="1600" b="1" spc="-1" dirty="0">
              <a:solidFill>
                <a:srgbClr val="C9211E"/>
              </a:solidFill>
              <a:latin typeface="Arial"/>
              <a:ea typeface="DejaVu Sans"/>
            </a:endParaRPr>
          </a:p>
        </p:txBody>
      </p:sp>
      <p:sp>
        <p:nvSpPr>
          <p:cNvPr id="2" name="Rettangolo 1">
            <a:extLst>
              <a:ext uri="{FF2B5EF4-FFF2-40B4-BE49-F238E27FC236}">
                <a16:creationId xmlns:a16="http://schemas.microsoft.com/office/drawing/2014/main" id="{8A7A07AE-DDD3-42E8-CD72-38C616A32FAA}"/>
              </a:ext>
            </a:extLst>
          </p:cNvPr>
          <p:cNvSpPr/>
          <p:nvPr/>
        </p:nvSpPr>
        <p:spPr>
          <a:xfrm>
            <a:off x="3229500" y="4206610"/>
            <a:ext cx="5730239" cy="2422951"/>
          </a:xfrm>
          <a:prstGeom prst="rect">
            <a:avLst/>
          </a:prstGeom>
          <a:noFill/>
          <a:ln w="38100">
            <a:solidFill>
              <a:srgbClr val="FF0000"/>
            </a:solid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2600" b="1" strike="noStrike" spc="-1" dirty="0">
                <a:solidFill>
                  <a:srgbClr val="C9211E"/>
                </a:solidFill>
                <a:latin typeface="Arial"/>
                <a:ea typeface="DejaVu Sans"/>
              </a:rPr>
              <a:t>FAST TRACK ORTOPEDICO-OCULISTICO- ORL </a:t>
            </a:r>
          </a:p>
          <a:p>
            <a:pPr algn="ctr">
              <a:lnSpc>
                <a:spcPct val="100000"/>
              </a:lnSpc>
              <a:buNone/>
            </a:pPr>
            <a:r>
              <a:rPr lang="it-IT" sz="2600" b="1" strike="noStrike" spc="-1" dirty="0">
                <a:solidFill>
                  <a:srgbClr val="C9211E"/>
                </a:solidFill>
                <a:latin typeface="Arial"/>
                <a:ea typeface="DejaVu Sans"/>
              </a:rPr>
              <a:t>Cona dal 2021</a:t>
            </a:r>
          </a:p>
          <a:p>
            <a:pPr algn="ctr">
              <a:lnSpc>
                <a:spcPct val="100000"/>
              </a:lnSpc>
              <a:buNone/>
            </a:pPr>
            <a:r>
              <a:rPr lang="it-IT" sz="2600" b="1" strike="noStrike" spc="-1" dirty="0">
                <a:solidFill>
                  <a:srgbClr val="C9211E"/>
                </a:solidFill>
                <a:latin typeface="Arial"/>
                <a:ea typeface="DejaVu Sans"/>
              </a:rPr>
              <a:t>FAST TRACK ORTOPEDICO</a:t>
            </a:r>
          </a:p>
          <a:p>
            <a:pPr algn="ctr">
              <a:lnSpc>
                <a:spcPct val="100000"/>
              </a:lnSpc>
              <a:buNone/>
            </a:pPr>
            <a:r>
              <a:rPr lang="it-IT" sz="2000" b="1" spc="-1" dirty="0">
                <a:solidFill>
                  <a:srgbClr val="C9211E"/>
                </a:solidFill>
                <a:latin typeface="Arial"/>
                <a:ea typeface="DejaVu Sans"/>
              </a:rPr>
              <a:t>dal 17.10.22 </a:t>
            </a:r>
            <a:r>
              <a:rPr lang="it-IT" sz="2000" b="1" strike="noStrike" spc="-1" dirty="0">
                <a:solidFill>
                  <a:srgbClr val="C9211E"/>
                </a:solidFill>
                <a:latin typeface="Arial"/>
                <a:ea typeface="DejaVu Sans"/>
              </a:rPr>
              <a:t>Cento-Delta</a:t>
            </a:r>
          </a:p>
          <a:p>
            <a:pPr algn="ctr">
              <a:lnSpc>
                <a:spcPct val="100000"/>
              </a:lnSpc>
              <a:buNone/>
            </a:pPr>
            <a:r>
              <a:rPr lang="it-IT" sz="2000" b="1" strike="noStrike" spc="-1" dirty="0">
                <a:solidFill>
                  <a:srgbClr val="C9211E"/>
                </a:solidFill>
                <a:latin typeface="Arial"/>
                <a:ea typeface="DejaVu Sans"/>
              </a:rPr>
              <a:t> da</a:t>
            </a:r>
            <a:r>
              <a:rPr lang="it-IT" sz="2000" b="1" spc="-1" dirty="0">
                <a:solidFill>
                  <a:srgbClr val="C9211E"/>
                </a:solidFill>
                <a:latin typeface="Arial"/>
                <a:ea typeface="DejaVu Sans"/>
              </a:rPr>
              <a:t>l 01.08.2023</a:t>
            </a:r>
            <a:r>
              <a:rPr lang="it-IT" sz="2000" b="1" strike="noStrike" spc="-1" dirty="0">
                <a:solidFill>
                  <a:srgbClr val="C9211E"/>
                </a:solidFill>
                <a:latin typeface="Arial"/>
                <a:ea typeface="DejaVu Sans"/>
              </a:rPr>
              <a:t> Argenta</a:t>
            </a:r>
            <a:endParaRPr lang="it-IT" sz="2000" b="0" strike="noStrike" spc="-1" dirty="0">
              <a:latin typeface="Arial"/>
            </a:endParaRPr>
          </a:p>
        </p:txBody>
      </p:sp>
      <p:sp>
        <p:nvSpPr>
          <p:cNvPr id="4" name="Rettangolo 3">
            <a:extLst>
              <a:ext uri="{FF2B5EF4-FFF2-40B4-BE49-F238E27FC236}">
                <a16:creationId xmlns:a16="http://schemas.microsoft.com/office/drawing/2014/main" id="{F1BC6142-2B7C-84B6-9803-B33DB63844B1}"/>
              </a:ext>
            </a:extLst>
          </p:cNvPr>
          <p:cNvSpPr/>
          <p:nvPr/>
        </p:nvSpPr>
        <p:spPr>
          <a:xfrm>
            <a:off x="7149881" y="1267831"/>
            <a:ext cx="3933578" cy="1791010"/>
          </a:xfrm>
          <a:prstGeom prst="rect">
            <a:avLst/>
          </a:prstGeom>
          <a:noFill/>
          <a:ln w="38100">
            <a:solidFill>
              <a:srgbClr val="FF0000"/>
            </a:solidFill>
          </a:ln>
        </p:spPr>
        <p:style>
          <a:lnRef idx="0">
            <a:scrgbClr r="0" g="0" b="0"/>
          </a:lnRef>
          <a:fillRef idx="0">
            <a:scrgbClr r="0" g="0" b="0"/>
          </a:fillRef>
          <a:effectRef idx="0">
            <a:scrgbClr r="0" g="0" b="0"/>
          </a:effectRef>
          <a:fontRef idx="minor"/>
        </p:style>
        <p:txBody>
          <a:bodyPr lIns="108000" tIns="63000" rIns="108000" bIns="63000" anchor="t">
            <a:noAutofit/>
          </a:bodyPr>
          <a:lstStyle/>
          <a:p>
            <a:pPr algn="ctr">
              <a:lnSpc>
                <a:spcPct val="100000"/>
              </a:lnSpc>
              <a:buNone/>
            </a:pPr>
            <a:r>
              <a:rPr lang="it-IT" sz="2600" b="1" strike="noStrike" spc="-1" dirty="0">
                <a:solidFill>
                  <a:srgbClr val="C9211E"/>
                </a:solidFill>
                <a:latin typeface="Arial"/>
                <a:ea typeface="DejaVu Sans"/>
              </a:rPr>
              <a:t>SEE&amp;TREAT</a:t>
            </a:r>
          </a:p>
          <a:p>
            <a:pPr algn="ctr">
              <a:lnSpc>
                <a:spcPct val="100000"/>
              </a:lnSpc>
              <a:buNone/>
            </a:pPr>
            <a:r>
              <a:rPr lang="it-IT" sz="2600" b="1" spc="-1" dirty="0">
                <a:solidFill>
                  <a:srgbClr val="C9211E"/>
                </a:solidFill>
                <a:latin typeface="Arial"/>
                <a:ea typeface="DejaVu Sans"/>
              </a:rPr>
              <a:t>dal 19.12.22 </a:t>
            </a:r>
          </a:p>
          <a:p>
            <a:pPr algn="ctr">
              <a:lnSpc>
                <a:spcPct val="100000"/>
              </a:lnSpc>
              <a:buNone/>
            </a:pPr>
            <a:r>
              <a:rPr lang="it-IT" b="1" spc="-1" dirty="0">
                <a:solidFill>
                  <a:srgbClr val="C9211E"/>
                </a:solidFill>
                <a:latin typeface="Arial"/>
                <a:ea typeface="DejaVu Sans"/>
              </a:rPr>
              <a:t>Cento-Delta</a:t>
            </a:r>
          </a:p>
          <a:p>
            <a:pPr algn="ctr">
              <a:lnSpc>
                <a:spcPct val="100000"/>
              </a:lnSpc>
              <a:buNone/>
            </a:pPr>
            <a:r>
              <a:rPr lang="it-IT" sz="2400" b="1" strike="noStrike" spc="-1" dirty="0">
                <a:solidFill>
                  <a:srgbClr val="C9211E"/>
                </a:solidFill>
                <a:latin typeface="Arial"/>
                <a:ea typeface="DejaVu Sans"/>
              </a:rPr>
              <a:t>Dal 31.07.23</a:t>
            </a:r>
          </a:p>
          <a:p>
            <a:pPr algn="ctr">
              <a:lnSpc>
                <a:spcPct val="100000"/>
              </a:lnSpc>
              <a:buNone/>
            </a:pPr>
            <a:r>
              <a:rPr lang="it-IT" sz="1600" b="1" spc="-1" dirty="0">
                <a:solidFill>
                  <a:srgbClr val="C9211E"/>
                </a:solidFill>
                <a:latin typeface="Arial"/>
                <a:ea typeface="DejaVu Sans"/>
              </a:rPr>
              <a:t>Cona</a:t>
            </a:r>
            <a:endParaRPr lang="it-IT" sz="1600" b="1" strike="noStrike" spc="-1" dirty="0">
              <a:solidFill>
                <a:srgbClr val="C9211E"/>
              </a:solidFill>
              <a:latin typeface="Arial"/>
              <a:ea typeface="DejaVu Sans"/>
            </a:endParaRPr>
          </a:p>
        </p:txBody>
      </p:sp>
      <p:pic>
        <p:nvPicPr>
          <p:cNvPr id="5" name="Immagine 4">
            <a:extLst>
              <a:ext uri="{FF2B5EF4-FFF2-40B4-BE49-F238E27FC236}">
                <a16:creationId xmlns:a16="http://schemas.microsoft.com/office/drawing/2014/main" id="{41C6FB24-1AD3-C2A8-65CB-D800B366D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2" y="195807"/>
            <a:ext cx="5676898" cy="588459"/>
          </a:xfrm>
          <a:prstGeom prst="rect">
            <a:avLst/>
          </a:prstGeom>
        </p:spPr>
      </p:pic>
      <p:pic>
        <p:nvPicPr>
          <p:cNvPr id="9" name="Immagine 8">
            <a:extLst>
              <a:ext uri="{FF2B5EF4-FFF2-40B4-BE49-F238E27FC236}">
                <a16:creationId xmlns:a16="http://schemas.microsoft.com/office/drawing/2014/main" id="{ACD4CFEE-3AFB-AE0F-27D6-DBA2E3BB30A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99501" y="1780220"/>
            <a:ext cx="3048000" cy="2314575"/>
          </a:xfrm>
          <a:prstGeom prst="rect">
            <a:avLst/>
          </a:prstGeom>
        </p:spPr>
      </p:pic>
    </p:spTree>
    <p:extLst>
      <p:ext uri="{BB962C8B-B14F-4D97-AF65-F5344CB8AC3E}">
        <p14:creationId xmlns:p14="http://schemas.microsoft.com/office/powerpoint/2010/main" val="2829423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371</TotalTime>
  <Words>2594</Words>
  <Application>Microsoft Office PowerPoint</Application>
  <PresentationFormat>Widescreen</PresentationFormat>
  <Paragraphs>278</Paragraphs>
  <Slides>31</Slides>
  <Notes>0</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31</vt:i4>
      </vt:variant>
    </vt:vector>
  </HeadingPairs>
  <TitlesOfParts>
    <vt:vector size="39" baseType="lpstr">
      <vt:lpstr>Arial</vt:lpstr>
      <vt:lpstr>Calibri</vt:lpstr>
      <vt:lpstr>Century Gothic</vt:lpstr>
      <vt:lpstr>Symbol</vt:lpstr>
      <vt:lpstr>Times New Roman</vt:lpstr>
      <vt:lpstr>Wingdings</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PERCORSO FORMATIVO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Matteo Fantinati</dc:creator>
  <dc:description/>
  <cp:lastModifiedBy>Salvioli Erika</cp:lastModifiedBy>
  <cp:revision>46</cp:revision>
  <cp:lastPrinted>2023-06-04T10:13:53Z</cp:lastPrinted>
  <dcterms:created xsi:type="dcterms:W3CDTF">2022-06-11T09:32:20Z</dcterms:created>
  <dcterms:modified xsi:type="dcterms:W3CDTF">2024-06-12T04:50:19Z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2</vt:i4>
  </property>
</Properties>
</file>