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96" r:id="rId3"/>
    <p:sldId id="257" r:id="rId4"/>
    <p:sldId id="295" r:id="rId5"/>
    <p:sldId id="264" r:id="rId6"/>
    <p:sldId id="258" r:id="rId7"/>
    <p:sldId id="266" r:id="rId8"/>
    <p:sldId id="259" r:id="rId9"/>
    <p:sldId id="260" r:id="rId10"/>
    <p:sldId id="261" r:id="rId11"/>
    <p:sldId id="262" r:id="rId12"/>
    <p:sldId id="263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ka" initials="E" lastIdx="1" clrIdx="0">
    <p:extLst>
      <p:ext uri="{19B8F6BF-5375-455C-9EA6-DF929625EA0E}">
        <p15:presenceInfo xmlns:p15="http://schemas.microsoft.com/office/powerpoint/2012/main" userId="Eri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149" autoAdjust="0"/>
  </p:normalViewPr>
  <p:slideViewPr>
    <p:cSldViewPr snapToGrid="0">
      <p:cViewPr varScale="1">
        <p:scale>
          <a:sx n="58" d="100"/>
          <a:sy n="58" d="100"/>
        </p:scale>
        <p:origin x="9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C3869-1AA5-4CE6-8147-9028A8931F2A}" type="datetimeFigureOut">
              <a:rPr lang="it-IT" smtClean="0"/>
              <a:t>30/05/2024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C48FD-206C-4329-B2D3-B21BAFC934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2997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PlaceHolder 1"/>
          <p:cNvSpPr>
            <a:spLocks noGrp="1"/>
          </p:cNvSpPr>
          <p:nvPr>
            <p:ph type="sldNum" idx="28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>
              <a:lnSpc>
                <a:spcPct val="100000"/>
              </a:lnSpc>
              <a:buNone/>
              <a:defRPr lang="it-IT" sz="1500" b="0" strike="noStrike" spc="-1">
                <a:solidFill>
                  <a:srgbClr val="000000"/>
                </a:solidFill>
                <a:latin typeface="Verdana"/>
                <a:ea typeface="+mn-ea"/>
              </a:defRPr>
            </a:lvl1pPr>
          </a:lstStyle>
          <a:p>
            <a:pPr>
              <a:lnSpc>
                <a:spcPct val="100000"/>
              </a:lnSpc>
              <a:buNone/>
            </a:pPr>
            <a:fld id="{6DBAAD47-BE3C-4CB5-9B52-6C62E7837FE6}" type="slidenum">
              <a:rPr lang="it-IT" sz="1500" b="0" strike="noStrike" spc="-1">
                <a:solidFill>
                  <a:srgbClr val="000000"/>
                </a:solidFill>
                <a:latin typeface="Verdana"/>
                <a:ea typeface="+mn-ea"/>
              </a:rPr>
              <a:t>4</a:t>
            </a:fld>
            <a:endParaRPr lang="it-IT" sz="1500" b="0" strike="noStrike" spc="-1">
              <a:latin typeface="Times New Roman"/>
            </a:endParaRPr>
          </a:p>
        </p:txBody>
      </p:sp>
      <p:sp>
        <p:nvSpPr>
          <p:cNvPr id="686" name="Rectangle 33"/>
          <p:cNvSpPr/>
          <p:nvPr/>
        </p:nvSpPr>
        <p:spPr>
          <a:xfrm>
            <a:off x="3886200" y="8686800"/>
            <a:ext cx="2928600" cy="414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7840" tIns="45360" rIns="87840" bIns="4536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12920" algn="l"/>
                <a:tab pos="828720" algn="l"/>
                <a:tab pos="1243080" algn="l"/>
                <a:tab pos="1657440" algn="l"/>
                <a:tab pos="2071800" algn="l"/>
                <a:tab pos="2487600" algn="l"/>
                <a:tab pos="2901960" algn="l"/>
                <a:tab pos="3316320" algn="l"/>
                <a:tab pos="3730680" algn="l"/>
                <a:tab pos="4145040" algn="l"/>
                <a:tab pos="4560840" algn="l"/>
                <a:tab pos="4975200" algn="l"/>
                <a:tab pos="5389560" algn="l"/>
                <a:tab pos="5803920" algn="l"/>
                <a:tab pos="6219720" algn="l"/>
                <a:tab pos="6634080" algn="l"/>
                <a:tab pos="7048440" algn="l"/>
                <a:tab pos="7462800" algn="l"/>
                <a:tab pos="7878600" algn="l"/>
                <a:tab pos="8292960" algn="l"/>
              </a:tabLst>
            </a:pPr>
            <a:fld id="{13751895-A697-4FBF-B5E4-00238C46C913}" type="slidenum">
              <a:rPr lang="it-IT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4</a:t>
            </a:fld>
            <a:endParaRPr lang="it-IT" sz="1200" b="0" strike="noStrike" spc="-1">
              <a:latin typeface="Arial"/>
            </a:endParaRPr>
          </a:p>
        </p:txBody>
      </p:sp>
      <p:sp>
        <p:nvSpPr>
          <p:cNvPr id="687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314325" y="661988"/>
            <a:ext cx="5802313" cy="3265487"/>
          </a:xfrm>
          <a:prstGeom prst="rect">
            <a:avLst/>
          </a:prstGeom>
          <a:ln w="0">
            <a:noFill/>
          </a:ln>
        </p:spPr>
      </p:sp>
      <p:sp>
        <p:nvSpPr>
          <p:cNvPr id="688" name="Text Box 3"/>
          <p:cNvSpPr/>
          <p:nvPr/>
        </p:nvSpPr>
        <p:spPr>
          <a:xfrm>
            <a:off x="642960" y="4137120"/>
            <a:ext cx="5143320" cy="391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9" name="PlaceHolder 3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84240" tIns="42120" rIns="84240" bIns="4212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it-IT" sz="1800" b="0" strike="noStrike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C48FD-206C-4329-B2D3-B21BAFC93483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3560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C48FD-206C-4329-B2D3-B21BAFC93483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1117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C48FD-206C-4329-B2D3-B21BAFC93483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0587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D69D39B-1804-4C82-ADB9-A7E3F571C3F6}" type="datetimeFigureOut">
              <a:rPr lang="it-IT" smtClean="0"/>
              <a:t>30/05/2024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5E3E-CB58-477A-95A2-B03F5BE13B7F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214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D39B-1804-4C82-ADB9-A7E3F571C3F6}" type="datetimeFigureOut">
              <a:rPr lang="it-IT" smtClean="0"/>
              <a:t>30/05/2024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5E3E-CB58-477A-95A2-B03F5BE13B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1664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D39B-1804-4C82-ADB9-A7E3F571C3F6}" type="datetimeFigureOut">
              <a:rPr lang="it-IT" smtClean="0"/>
              <a:t>30/05/2024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5E3E-CB58-477A-95A2-B03F5BE13B7F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551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D39B-1804-4C82-ADB9-A7E3F571C3F6}" type="datetimeFigureOut">
              <a:rPr lang="it-IT" smtClean="0"/>
              <a:t>30/05/2024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5E3E-CB58-477A-95A2-B03F5BE13B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503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D39B-1804-4C82-ADB9-A7E3F571C3F6}" type="datetimeFigureOut">
              <a:rPr lang="it-IT" smtClean="0"/>
              <a:t>30/05/2024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5E3E-CB58-477A-95A2-B03F5BE13B7F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962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D39B-1804-4C82-ADB9-A7E3F571C3F6}" type="datetimeFigureOut">
              <a:rPr lang="it-IT" smtClean="0"/>
              <a:t>30/05/2024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5E3E-CB58-477A-95A2-B03F5BE13B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5366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D39B-1804-4C82-ADB9-A7E3F571C3F6}" type="datetimeFigureOut">
              <a:rPr lang="it-IT" smtClean="0"/>
              <a:t>30/05/2024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5E3E-CB58-477A-95A2-B03F5BE13B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0704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D39B-1804-4C82-ADB9-A7E3F571C3F6}" type="datetimeFigureOut">
              <a:rPr lang="it-IT" smtClean="0"/>
              <a:t>30/05/2024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5E3E-CB58-477A-95A2-B03F5BE13B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565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D39B-1804-4C82-ADB9-A7E3F571C3F6}" type="datetimeFigureOut">
              <a:rPr lang="it-IT" smtClean="0"/>
              <a:t>30/05/2024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5E3E-CB58-477A-95A2-B03F5BE13B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9746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D39B-1804-4C82-ADB9-A7E3F571C3F6}" type="datetimeFigureOut">
              <a:rPr lang="it-IT" smtClean="0"/>
              <a:t>30/05/2024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5E3E-CB58-477A-95A2-B03F5BE13B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7978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D39B-1804-4C82-ADB9-A7E3F571C3F6}" type="datetimeFigureOut">
              <a:rPr lang="it-IT" smtClean="0"/>
              <a:t>30/05/2024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5E3E-CB58-477A-95A2-B03F5BE13B7F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014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D69D39B-1804-4C82-ADB9-A7E3F571C3F6}" type="datetimeFigureOut">
              <a:rPr lang="it-IT" smtClean="0"/>
              <a:t>30/05/2024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4D05E3E-CB58-477A-95A2-B03F5BE13B7F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12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red.it/scienza/medicina/2021/05/17/non-solo-vaccini-covid-19-terapie/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hyperlink" Target="https://www.nurse24.it/infermiere/infermiere-comunicazione-paziente.html" TargetMode="Externa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ntosicuro.it/sicurezza-sul-lavoro-C-1/coronavirus-covid19-C-131/covid-19-guida-al-buon-uso-del-pronto-soccorso-AR-20498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s://www.casalmonastero.org/2016/05/09/area-di-cantiere-in-via-nomentum-il-cdq-chiede-di-realizzare-con-urgenza-le-opere-previste/" TargetMode="Externa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stop-halt-stra%C3%9Fenschild-sicherheit-1013732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212C69-306C-9181-8FAF-660F1C2C39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3480" y="4731682"/>
            <a:ext cx="7772400" cy="1463040"/>
          </a:xfrm>
        </p:spPr>
        <p:txBody>
          <a:bodyPr/>
          <a:lstStyle/>
          <a:p>
            <a:pPr algn="ctr"/>
            <a:r>
              <a:rPr lang="it-IT" dirty="0"/>
              <a:t>PERCORSO </a:t>
            </a:r>
            <a:br>
              <a:rPr lang="it-IT" dirty="0"/>
            </a:br>
            <a:r>
              <a:rPr lang="it-IT" dirty="0"/>
              <a:t>DAL PRONTO SOCCORSO ALL’OSCO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2E773DF-FC2C-6E41-FBB3-E95F0A787F95}"/>
              </a:ext>
            </a:extLst>
          </p:cNvPr>
          <p:cNvSpPr txBox="1"/>
          <p:nvPr/>
        </p:nvSpPr>
        <p:spPr>
          <a:xfrm>
            <a:off x="843280" y="6423177"/>
            <a:ext cx="1097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Dott.ssa Salvioli Erika – Responsabile Infermieristico e tecnico Pronto Soccorsi e Medicine d’Urgenza Provinciali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18173BD-3DB7-1E73-6F0A-FB798356D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781" y="336005"/>
            <a:ext cx="6314438" cy="6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65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92DA71CC-C8AD-6DAF-017B-4A8EDB70A616}"/>
              </a:ext>
            </a:extLst>
          </p:cNvPr>
          <p:cNvSpPr txBox="1"/>
          <p:nvPr/>
        </p:nvSpPr>
        <p:spPr>
          <a:xfrm>
            <a:off x="944879" y="549275"/>
            <a:ext cx="10302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SCHEDA PS DI SEGNALAZIONE</a:t>
            </a:r>
            <a:endParaRPr lang="it-IT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DD8975A-8A0D-C3CC-A8B8-00E7FA341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610" y="1367691"/>
            <a:ext cx="6394779" cy="4883401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FC0BE60F-77AB-B6E1-CE5C-47E5D1354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54" y="159890"/>
            <a:ext cx="4468027" cy="46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433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92DA71CC-C8AD-6DAF-017B-4A8EDB70A616}"/>
              </a:ext>
            </a:extLst>
          </p:cNvPr>
          <p:cNvSpPr txBox="1"/>
          <p:nvPr/>
        </p:nvSpPr>
        <p:spPr>
          <a:xfrm>
            <a:off x="944879" y="549275"/>
            <a:ext cx="10302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latin typeface="Calibri" panose="020F0502020204030204" pitchFamily="34" charset="0"/>
                <a:cs typeface="Calibri" panose="020F0502020204030204" pitchFamily="34" charset="0"/>
              </a:rPr>
              <a:t>TERAPIA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69518D0-A79E-D783-B232-1BB5EA677827}"/>
              </a:ext>
            </a:extLst>
          </p:cNvPr>
          <p:cNvSpPr txBox="1"/>
          <p:nvPr/>
        </p:nvSpPr>
        <p:spPr>
          <a:xfrm>
            <a:off x="761999" y="1653328"/>
            <a:ext cx="10667999" cy="92333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IL </a:t>
            </a:r>
            <a:r>
              <a:rPr lang="it-IT" b="1" dirty="0"/>
              <a:t>MEDICO DI PS </a:t>
            </a:r>
            <a:r>
              <a:rPr lang="it-IT" dirty="0"/>
              <a:t>SARA’ </a:t>
            </a:r>
            <a:r>
              <a:rPr lang="it-IT" b="1" dirty="0"/>
              <a:t>RESPONSABILE DELLA PRESCRIZIONE FARMACOLOGICA </a:t>
            </a:r>
            <a:r>
              <a:rPr lang="it-IT" dirty="0"/>
              <a:t>SIA RELATICA AL QUADRO CLINICO TRATTATO DI PRONTO SOCCORSO SIA DELLA PRESCRIZIONE FARMACOLOGICA CONSEGUENTE ALLA RICONCILIAZIONE DELLA TERAPIA DOMICILIARE.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8B16E37-79C6-6A63-495B-AFFDA7A87CDA}"/>
              </a:ext>
            </a:extLst>
          </p:cNvPr>
          <p:cNvSpPr txBox="1"/>
          <p:nvPr/>
        </p:nvSpPr>
        <p:spPr>
          <a:xfrm>
            <a:off x="762000" y="5220804"/>
            <a:ext cx="10667998" cy="646331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/>
              <a:t>LA TERAPIA PRESCRITTA DAL MEDICO DI PS RIMANE VALIDA FINO A 48 ORE AD ECCEZIONE DI EVENTUALI MODIFICHE DA PARTE DEL MMG O DAL MEDICO DI CONTINUITA’ ASSISTENZIALE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8DBEB61F-F2CD-3851-02C7-A5CFF6300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51560" y="2814862"/>
            <a:ext cx="3870960" cy="2167738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F791307-034B-49A6-4DEE-33FEAC821839}"/>
              </a:ext>
            </a:extLst>
          </p:cNvPr>
          <p:cNvSpPr txBox="1"/>
          <p:nvPr/>
        </p:nvSpPr>
        <p:spPr>
          <a:xfrm>
            <a:off x="6095998" y="3412013"/>
            <a:ext cx="5044442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chemeClr val="bg1"/>
                </a:solidFill>
              </a:rPr>
              <a:t>L’INFERMIERE DELL’OSCO E’ RESPONSABILE DELLA SOMMINISTRAZIONE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4C36B4E-BEAE-3CD3-AAC6-4CFC716ED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354" y="159890"/>
            <a:ext cx="4468027" cy="46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5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5E16B0D-F074-71BA-46F8-55A91A3F86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81" y="151834"/>
            <a:ext cx="4678619" cy="655433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65328C2-BBC7-A543-25D0-7ED6862D6242}"/>
              </a:ext>
            </a:extLst>
          </p:cNvPr>
          <p:cNvSpPr txBox="1"/>
          <p:nvPr/>
        </p:nvSpPr>
        <p:spPr>
          <a:xfrm>
            <a:off x="6659070" y="867116"/>
            <a:ext cx="4627880" cy="138499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SINTESI DELLE FASI DEL RICOVERO </a:t>
            </a:r>
          </a:p>
          <a:p>
            <a:pPr algn="ctr"/>
            <a:r>
              <a:rPr lang="it-IT" sz="2800" b="1" dirty="0"/>
              <a:t>DA PS AD OSCO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B8EDF47C-B4E6-0422-DFEA-6F56C8547C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443853" y="2660118"/>
            <a:ext cx="3330766" cy="3330766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436B82B6-4849-67B5-1C83-5C1658DB1A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3853" y="151834"/>
            <a:ext cx="4468027" cy="46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064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FEE1BF3-F545-B8E1-1B4B-5E7860E5A0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62" y="1439441"/>
            <a:ext cx="10217675" cy="4845299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8662EF49-8EA7-04F4-FAE9-EBB202EA23B7}"/>
              </a:ext>
            </a:extLst>
          </p:cNvPr>
          <p:cNvSpPr/>
          <p:nvPr/>
        </p:nvSpPr>
        <p:spPr>
          <a:xfrm rot="2413907">
            <a:off x="5723722" y="2274314"/>
            <a:ext cx="6737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Partenza 1 aprile 2024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E5AB37A-732C-4BD5-640A-C5720418BA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354" y="159890"/>
            <a:ext cx="4468027" cy="46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466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92DA71CC-C8AD-6DAF-017B-4A8EDB70A616}"/>
              </a:ext>
            </a:extLst>
          </p:cNvPr>
          <p:cNvSpPr txBox="1"/>
          <p:nvPr/>
        </p:nvSpPr>
        <p:spPr>
          <a:xfrm>
            <a:off x="940510" y="648929"/>
            <a:ext cx="10302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Ospedale di Comunità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4F5D730-0BA9-4619-DBAC-4D4C317FA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97" y="114081"/>
            <a:ext cx="4957431" cy="51388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6460A4B1-0793-4E94-586A-CE60B7341F03}"/>
              </a:ext>
            </a:extLst>
          </p:cNvPr>
          <p:cNvSpPr txBox="1"/>
          <p:nvPr/>
        </p:nvSpPr>
        <p:spPr>
          <a:xfrm>
            <a:off x="442511" y="1217076"/>
            <a:ext cx="8075364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L’ </a:t>
            </a:r>
            <a:r>
              <a:rPr lang="it-IT" dirty="0" err="1"/>
              <a:t>Os.Co</a:t>
            </a:r>
            <a:r>
              <a:rPr lang="it-IT" dirty="0"/>
              <a:t>. rappresenta un setting di cura sanitario e non sostituisce i setting sociosanitari.</a:t>
            </a:r>
          </a:p>
          <a:p>
            <a:r>
              <a:rPr lang="it-IT" dirty="0"/>
              <a:t>L’assistenza è garantita da: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Infermieri presenti nelle 24 ore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Operatori Socio Sanitari.</a:t>
            </a:r>
          </a:p>
          <a:p>
            <a:r>
              <a:rPr lang="it-IT" dirty="0"/>
              <a:t>Il Medico di Medicina Generale (MMG)</a:t>
            </a:r>
          </a:p>
          <a:p>
            <a:r>
              <a:rPr lang="it-IT" dirty="0"/>
              <a:t>presente in struttura in modo programmato dal lunedì al venerdì </a:t>
            </a:r>
          </a:p>
          <a:p>
            <a:r>
              <a:rPr lang="it-IT" dirty="0"/>
              <a:t>(2 ore giornaliere).</a:t>
            </a:r>
          </a:p>
          <a:p>
            <a:endParaRPr lang="it-IT" dirty="0"/>
          </a:p>
          <a:p>
            <a:r>
              <a:rPr lang="it-IT" b="1" dirty="0"/>
              <a:t>Attività</a:t>
            </a:r>
            <a:endParaRPr lang="it-IT" dirty="0"/>
          </a:p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Gli Ospedali di Comunità (</a:t>
            </a:r>
            <a:r>
              <a:rPr lang="it-IT" dirty="0" err="1"/>
              <a:t>OsCo</a:t>
            </a:r>
            <a:r>
              <a:rPr lang="it-IT" dirty="0"/>
              <a:t>) sono unità di ricovero sanitario territoriale </a:t>
            </a:r>
          </a:p>
          <a:p>
            <a:r>
              <a:rPr lang="it-IT" dirty="0"/>
              <a:t>costituiti da Moduli Assistenziali con 20 posti letto a gestione infermieristica e </a:t>
            </a:r>
          </a:p>
          <a:p>
            <a:r>
              <a:rPr lang="it-IT" dirty="0"/>
              <a:t>collocati all’interno delle Case della Salute dell’Azienda USL Ferrara e all’interno dell’Ospedale Hub di Cona.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La responsabilità clinico terapeutica è in capo al Medico di Medicina Generale (MMG).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Nelle ore notturne, festivi, </a:t>
            </a:r>
            <a:r>
              <a:rPr lang="it-IT" dirty="0" err="1"/>
              <a:t>pre</a:t>
            </a:r>
            <a:r>
              <a:rPr lang="it-IT" dirty="0"/>
              <a:t>-festivi e altro (es. aggiornamento obbligatorio) è previsto l'intervento del medico di continuità assistenziale secondo gli accordi vigenti e del 118 nei restanti casi.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C4C1DB8-B07D-7F94-E87A-171FB5DE79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808" y="1316228"/>
            <a:ext cx="4318611" cy="310012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5DC7AD1B-A17F-9FDD-6B27-EB6E31C4B9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418" y="467023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49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28CC7670-29D5-60A3-1772-92C0D42CF0D5}"/>
              </a:ext>
            </a:extLst>
          </p:cNvPr>
          <p:cNvSpPr txBox="1"/>
          <p:nvPr/>
        </p:nvSpPr>
        <p:spPr>
          <a:xfrm>
            <a:off x="690880" y="2347744"/>
            <a:ext cx="735584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«Possono accedere all’</a:t>
            </a:r>
            <a:r>
              <a:rPr lang="it-IT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OdC</a:t>
            </a:r>
            <a:r>
              <a:rPr lang="it-IT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pazienti con </a:t>
            </a:r>
            <a:r>
              <a:rPr lang="it-IT" sz="2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patologia acuta minore </a:t>
            </a:r>
            <a:r>
              <a:rPr lang="it-IT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che non necessitano di ricovero in ospedale o con patologie croniche riacutizzate che devono completare il processo di stabilizzazione clinica, con una valutazione prognostica di risoluzione a breve termine (entro 30 giorni), provenienti </a:t>
            </a:r>
            <a:r>
              <a:rPr lang="it-IT" sz="2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dal domicilio o da altre strutture residenziali, dal </a:t>
            </a:r>
            <a:r>
              <a:rPr lang="it-IT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Pronto soccorso </a:t>
            </a:r>
            <a:r>
              <a:rPr lang="it-IT" sz="2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 dimessi da presidi ospedalieri per acuti</a:t>
            </a:r>
            <a:r>
              <a:rPr lang="it-IT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.»</a:t>
            </a:r>
            <a:endParaRPr lang="it-I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2DA71CC-C8AD-6DAF-017B-4A8EDB70A616}"/>
              </a:ext>
            </a:extLst>
          </p:cNvPr>
          <p:cNvSpPr txBox="1"/>
          <p:nvPr/>
        </p:nvSpPr>
        <p:spPr>
          <a:xfrm>
            <a:off x="940510" y="648929"/>
            <a:ext cx="1030224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DM 77 del 2022</a:t>
            </a:r>
          </a:p>
          <a:p>
            <a:pPr algn="ctr"/>
            <a:r>
              <a:rPr lang="it-IT" sz="2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«Regolamento recante la definizione di modelli e standard per lo sviluppo dell’assistenza territoriale nel Servizio sanitario nazionale»</a:t>
            </a:r>
            <a:endParaRPr lang="it-IT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D4C9E62-DC7A-2D93-FB05-AD67746DB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08085" y="2584549"/>
            <a:ext cx="2479675" cy="130052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BBE89C2-408A-F433-8938-B81A30D7AD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056" y="4731326"/>
            <a:ext cx="2523704" cy="1493520"/>
          </a:xfrm>
          <a:prstGeom prst="rect">
            <a:avLst/>
          </a:prstGeom>
        </p:spPr>
      </p:pic>
      <p:sp>
        <p:nvSpPr>
          <p:cNvPr id="14" name="Freccia in giù 13">
            <a:extLst>
              <a:ext uri="{FF2B5EF4-FFF2-40B4-BE49-F238E27FC236}">
                <a16:creationId xmlns:a16="http://schemas.microsoft.com/office/drawing/2014/main" id="{AE798589-CE46-D415-B6E8-87C7CD4F74EC}"/>
              </a:ext>
            </a:extLst>
          </p:cNvPr>
          <p:cNvSpPr/>
          <p:nvPr/>
        </p:nvSpPr>
        <p:spPr>
          <a:xfrm>
            <a:off x="10025908" y="3972560"/>
            <a:ext cx="347452" cy="6096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4F5D730-0BA9-4619-DBAC-4D4C317FA4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97" y="114081"/>
            <a:ext cx="4957431" cy="51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432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Picture 2"/>
          <p:cNvPicPr/>
          <p:nvPr/>
        </p:nvPicPr>
        <p:blipFill>
          <a:blip r:embed="rId3"/>
          <a:stretch/>
        </p:blipFill>
        <p:spPr>
          <a:xfrm>
            <a:off x="1569807" y="1242873"/>
            <a:ext cx="9127785" cy="4683121"/>
          </a:xfrm>
          <a:prstGeom prst="rect">
            <a:avLst/>
          </a:prstGeom>
          <a:ln w="0">
            <a:noFill/>
          </a:ln>
        </p:spPr>
      </p:pic>
      <p:pic>
        <p:nvPicPr>
          <p:cNvPr id="469" name="Picture 3"/>
          <p:cNvPicPr/>
          <p:nvPr/>
        </p:nvPicPr>
        <p:blipFill>
          <a:blip r:embed="rId4"/>
          <a:stretch/>
        </p:blipFill>
        <p:spPr>
          <a:xfrm>
            <a:off x="8329800" y="3152880"/>
            <a:ext cx="360000" cy="360000"/>
          </a:xfrm>
          <a:prstGeom prst="rect">
            <a:avLst/>
          </a:prstGeom>
          <a:ln w="0">
            <a:noFill/>
          </a:ln>
        </p:spPr>
      </p:pic>
      <p:pic>
        <p:nvPicPr>
          <p:cNvPr id="470" name="Picture 4"/>
          <p:cNvPicPr/>
          <p:nvPr/>
        </p:nvPicPr>
        <p:blipFill>
          <a:blip r:embed="rId4"/>
          <a:stretch/>
        </p:blipFill>
        <p:spPr>
          <a:xfrm>
            <a:off x="6974040" y="4709880"/>
            <a:ext cx="342720" cy="342720"/>
          </a:xfrm>
          <a:prstGeom prst="rect">
            <a:avLst/>
          </a:prstGeom>
          <a:ln w="0">
            <a:noFill/>
          </a:ln>
        </p:spPr>
      </p:pic>
      <p:pic>
        <p:nvPicPr>
          <p:cNvPr id="471" name="Picture 5"/>
          <p:cNvPicPr/>
          <p:nvPr/>
        </p:nvPicPr>
        <p:blipFill>
          <a:blip r:embed="rId4"/>
          <a:stretch/>
        </p:blipFill>
        <p:spPr>
          <a:xfrm>
            <a:off x="2100360" y="3887640"/>
            <a:ext cx="342720" cy="342720"/>
          </a:xfrm>
          <a:prstGeom prst="rect">
            <a:avLst/>
          </a:prstGeom>
          <a:ln w="0">
            <a:noFill/>
          </a:ln>
        </p:spPr>
      </p:pic>
      <p:pic>
        <p:nvPicPr>
          <p:cNvPr id="472" name="Picture 6"/>
          <p:cNvPicPr/>
          <p:nvPr/>
        </p:nvPicPr>
        <p:blipFill>
          <a:blip r:embed="rId4"/>
          <a:stretch/>
        </p:blipFill>
        <p:spPr>
          <a:xfrm>
            <a:off x="4608480" y="2852640"/>
            <a:ext cx="342720" cy="342720"/>
          </a:xfrm>
          <a:prstGeom prst="rect">
            <a:avLst/>
          </a:prstGeom>
          <a:ln w="0">
            <a:noFill/>
          </a:ln>
        </p:spPr>
      </p:pic>
      <p:pic>
        <p:nvPicPr>
          <p:cNvPr id="473" name="Picture 7"/>
          <p:cNvPicPr/>
          <p:nvPr/>
        </p:nvPicPr>
        <p:blipFill>
          <a:blip r:embed="rId4"/>
          <a:stretch/>
        </p:blipFill>
        <p:spPr>
          <a:xfrm>
            <a:off x="3560324" y="5902909"/>
            <a:ext cx="323640" cy="323640"/>
          </a:xfrm>
          <a:prstGeom prst="rect">
            <a:avLst/>
          </a:prstGeom>
          <a:ln w="0">
            <a:noFill/>
          </a:ln>
        </p:spPr>
      </p:pic>
      <p:sp>
        <p:nvSpPr>
          <p:cNvPr id="474" name="Text Box 8"/>
          <p:cNvSpPr/>
          <p:nvPr/>
        </p:nvSpPr>
        <p:spPr>
          <a:xfrm>
            <a:off x="3892286" y="5875367"/>
            <a:ext cx="1079280" cy="44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it-IT" sz="1400" b="1" spc="-1" dirty="0">
                <a:solidFill>
                  <a:srgbClr val="000000"/>
                </a:solidFill>
                <a:latin typeface="Calibri"/>
                <a:ea typeface="Microsoft YaHei"/>
              </a:rPr>
              <a:t>Ospedale</a:t>
            </a:r>
            <a:endParaRPr lang="it-IT" sz="1400" spc="-1" dirty="0">
              <a:latin typeface="Arial"/>
            </a:endParaRPr>
          </a:p>
        </p:txBody>
      </p:sp>
      <p:pic>
        <p:nvPicPr>
          <p:cNvPr id="475" name="Picture 9"/>
          <p:cNvPicPr/>
          <p:nvPr/>
        </p:nvPicPr>
        <p:blipFill>
          <a:blip r:embed="rId5"/>
          <a:stretch/>
        </p:blipFill>
        <p:spPr>
          <a:xfrm>
            <a:off x="5448360" y="2708280"/>
            <a:ext cx="304560" cy="244080"/>
          </a:xfrm>
          <a:prstGeom prst="rect">
            <a:avLst/>
          </a:prstGeom>
          <a:ln w="0">
            <a:noFill/>
          </a:ln>
        </p:spPr>
      </p:pic>
      <p:pic>
        <p:nvPicPr>
          <p:cNvPr id="476" name="Picture 10"/>
          <p:cNvPicPr/>
          <p:nvPr/>
        </p:nvPicPr>
        <p:blipFill>
          <a:blip r:embed="rId5"/>
          <a:stretch/>
        </p:blipFill>
        <p:spPr>
          <a:xfrm>
            <a:off x="8040720" y="2384280"/>
            <a:ext cx="304560" cy="244080"/>
          </a:xfrm>
          <a:prstGeom prst="rect">
            <a:avLst/>
          </a:prstGeom>
          <a:ln w="0">
            <a:noFill/>
          </a:ln>
        </p:spPr>
      </p:pic>
      <p:pic>
        <p:nvPicPr>
          <p:cNvPr id="477" name="Picture 11"/>
          <p:cNvPicPr/>
          <p:nvPr/>
        </p:nvPicPr>
        <p:blipFill>
          <a:blip r:embed="rId5"/>
          <a:stretch/>
        </p:blipFill>
        <p:spPr>
          <a:xfrm>
            <a:off x="5053193" y="5911622"/>
            <a:ext cx="304560" cy="244080"/>
          </a:xfrm>
          <a:prstGeom prst="rect">
            <a:avLst/>
          </a:prstGeom>
          <a:ln w="0">
            <a:noFill/>
          </a:ln>
        </p:spPr>
      </p:pic>
      <p:sp>
        <p:nvSpPr>
          <p:cNvPr id="478" name="Text Box 12"/>
          <p:cNvSpPr/>
          <p:nvPr/>
        </p:nvSpPr>
        <p:spPr>
          <a:xfrm>
            <a:off x="5346967" y="5889780"/>
            <a:ext cx="11332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it-IT" sz="1400" b="1" spc="-1" dirty="0">
                <a:solidFill>
                  <a:srgbClr val="000000"/>
                </a:solidFill>
                <a:latin typeface="Calibri"/>
                <a:ea typeface="Microsoft YaHei"/>
              </a:rPr>
              <a:t>Hospice</a:t>
            </a:r>
            <a:endParaRPr lang="it-IT" sz="1400" spc="-1" dirty="0">
              <a:latin typeface="Arial"/>
            </a:endParaRPr>
          </a:p>
        </p:txBody>
      </p:sp>
      <p:pic>
        <p:nvPicPr>
          <p:cNvPr id="479" name="Picture 13"/>
          <p:cNvPicPr/>
          <p:nvPr/>
        </p:nvPicPr>
        <p:blipFill>
          <a:blip r:embed="rId6"/>
          <a:stretch/>
        </p:blipFill>
        <p:spPr>
          <a:xfrm>
            <a:off x="4361880" y="2509984"/>
            <a:ext cx="318600" cy="264600"/>
          </a:xfrm>
          <a:prstGeom prst="rect">
            <a:avLst/>
          </a:prstGeom>
          <a:ln w="0">
            <a:noFill/>
          </a:ln>
        </p:spPr>
      </p:pic>
      <p:pic>
        <p:nvPicPr>
          <p:cNvPr id="480" name="Picture 14"/>
          <p:cNvPicPr/>
          <p:nvPr/>
        </p:nvPicPr>
        <p:blipFill>
          <a:blip r:embed="rId6"/>
          <a:stretch/>
        </p:blipFill>
        <p:spPr>
          <a:xfrm>
            <a:off x="6461040" y="1751040"/>
            <a:ext cx="318600" cy="264600"/>
          </a:xfrm>
          <a:prstGeom prst="rect">
            <a:avLst/>
          </a:prstGeom>
          <a:ln w="0">
            <a:noFill/>
          </a:ln>
        </p:spPr>
      </p:pic>
      <p:sp>
        <p:nvSpPr>
          <p:cNvPr id="481" name="Text Box 15"/>
          <p:cNvSpPr/>
          <p:nvPr/>
        </p:nvSpPr>
        <p:spPr>
          <a:xfrm>
            <a:off x="4489320" y="2036880"/>
            <a:ext cx="1714320" cy="26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it-IT" sz="1100" b="1" spc="-1">
                <a:solidFill>
                  <a:srgbClr val="000000"/>
                </a:solidFill>
                <a:latin typeface="Arial Black"/>
                <a:ea typeface="Microsoft YaHei"/>
              </a:rPr>
              <a:t>Pontelagoscuro</a:t>
            </a:r>
            <a:endParaRPr lang="it-IT" sz="1100" spc="-1">
              <a:latin typeface="Arial"/>
            </a:endParaRPr>
          </a:p>
        </p:txBody>
      </p:sp>
      <p:pic>
        <p:nvPicPr>
          <p:cNvPr id="482" name="Picture 16"/>
          <p:cNvPicPr/>
          <p:nvPr/>
        </p:nvPicPr>
        <p:blipFill>
          <a:blip r:embed="rId6"/>
          <a:stretch/>
        </p:blipFill>
        <p:spPr>
          <a:xfrm>
            <a:off x="2460720" y="2327400"/>
            <a:ext cx="318600" cy="264600"/>
          </a:xfrm>
          <a:prstGeom prst="rect">
            <a:avLst/>
          </a:prstGeom>
          <a:ln w="0">
            <a:noFill/>
          </a:ln>
        </p:spPr>
      </p:pic>
      <p:pic>
        <p:nvPicPr>
          <p:cNvPr id="483" name="Picture 17"/>
          <p:cNvPicPr/>
          <p:nvPr/>
        </p:nvPicPr>
        <p:blipFill>
          <a:blip r:embed="rId6"/>
          <a:stretch/>
        </p:blipFill>
        <p:spPr>
          <a:xfrm>
            <a:off x="8382000" y="2338560"/>
            <a:ext cx="318600" cy="264600"/>
          </a:xfrm>
          <a:prstGeom prst="rect">
            <a:avLst/>
          </a:prstGeom>
          <a:ln w="0">
            <a:noFill/>
          </a:ln>
        </p:spPr>
      </p:pic>
      <p:pic>
        <p:nvPicPr>
          <p:cNvPr id="484" name="Picture 18"/>
          <p:cNvPicPr/>
          <p:nvPr/>
        </p:nvPicPr>
        <p:blipFill>
          <a:blip r:embed="rId6"/>
          <a:stretch/>
        </p:blipFill>
        <p:spPr>
          <a:xfrm>
            <a:off x="8310720" y="4462560"/>
            <a:ext cx="318600" cy="264600"/>
          </a:xfrm>
          <a:prstGeom prst="rect">
            <a:avLst/>
          </a:prstGeom>
          <a:ln w="0">
            <a:noFill/>
          </a:ln>
        </p:spPr>
      </p:pic>
      <p:pic>
        <p:nvPicPr>
          <p:cNvPr id="485" name="Picture 19"/>
          <p:cNvPicPr/>
          <p:nvPr/>
        </p:nvPicPr>
        <p:blipFill>
          <a:blip r:embed="rId6"/>
          <a:stretch/>
        </p:blipFill>
        <p:spPr>
          <a:xfrm>
            <a:off x="6387960" y="4268880"/>
            <a:ext cx="318600" cy="264600"/>
          </a:xfrm>
          <a:prstGeom prst="rect">
            <a:avLst/>
          </a:prstGeom>
          <a:ln w="0">
            <a:noFill/>
          </a:ln>
        </p:spPr>
      </p:pic>
      <p:pic>
        <p:nvPicPr>
          <p:cNvPr id="486" name="Picture 20"/>
          <p:cNvPicPr/>
          <p:nvPr/>
        </p:nvPicPr>
        <p:blipFill>
          <a:blip r:embed="rId6"/>
          <a:stretch/>
        </p:blipFill>
        <p:spPr>
          <a:xfrm>
            <a:off x="6663409" y="5876730"/>
            <a:ext cx="318600" cy="264600"/>
          </a:xfrm>
          <a:prstGeom prst="rect">
            <a:avLst/>
          </a:prstGeom>
          <a:ln w="0">
            <a:noFill/>
          </a:ln>
        </p:spPr>
      </p:pic>
      <p:sp>
        <p:nvSpPr>
          <p:cNvPr id="487" name="Text Box 21"/>
          <p:cNvSpPr/>
          <p:nvPr/>
        </p:nvSpPr>
        <p:spPr>
          <a:xfrm>
            <a:off x="6946398" y="5779141"/>
            <a:ext cx="108072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it-IT" sz="1400" b="1" spc="-1" dirty="0">
                <a:solidFill>
                  <a:srgbClr val="000000"/>
                </a:solidFill>
                <a:latin typeface="Calibri"/>
                <a:ea typeface="Microsoft YaHei"/>
              </a:rPr>
              <a:t>Casa della Salute</a:t>
            </a:r>
            <a:endParaRPr lang="it-IT" sz="1400" spc="-1" dirty="0">
              <a:latin typeface="Arial"/>
            </a:endParaRPr>
          </a:p>
        </p:txBody>
      </p:sp>
      <p:pic>
        <p:nvPicPr>
          <p:cNvPr id="488" name="Picture 22"/>
          <p:cNvPicPr/>
          <p:nvPr/>
        </p:nvPicPr>
        <p:blipFill>
          <a:blip r:embed="rId7"/>
          <a:stretch/>
        </p:blipFill>
        <p:spPr>
          <a:xfrm>
            <a:off x="2477522" y="5904392"/>
            <a:ext cx="472680" cy="355320"/>
          </a:xfrm>
          <a:prstGeom prst="rect">
            <a:avLst/>
          </a:prstGeom>
          <a:ln w="0">
            <a:noFill/>
          </a:ln>
        </p:spPr>
      </p:pic>
      <p:pic>
        <p:nvPicPr>
          <p:cNvPr id="489" name="Picture 23"/>
          <p:cNvPicPr/>
          <p:nvPr/>
        </p:nvPicPr>
        <p:blipFill>
          <a:blip r:embed="rId7"/>
          <a:stretch/>
        </p:blipFill>
        <p:spPr>
          <a:xfrm>
            <a:off x="6810240" y="1687680"/>
            <a:ext cx="472680" cy="355320"/>
          </a:xfrm>
          <a:prstGeom prst="rect">
            <a:avLst/>
          </a:prstGeom>
          <a:ln w="0">
            <a:noFill/>
          </a:ln>
        </p:spPr>
      </p:pic>
      <p:pic>
        <p:nvPicPr>
          <p:cNvPr id="490" name="Picture 24"/>
          <p:cNvPicPr/>
          <p:nvPr/>
        </p:nvPicPr>
        <p:blipFill>
          <a:blip r:embed="rId7"/>
          <a:stretch/>
        </p:blipFill>
        <p:spPr>
          <a:xfrm>
            <a:off x="7746960" y="4459320"/>
            <a:ext cx="472680" cy="355320"/>
          </a:xfrm>
          <a:prstGeom prst="rect">
            <a:avLst/>
          </a:prstGeom>
          <a:ln w="0">
            <a:noFill/>
          </a:ln>
        </p:spPr>
      </p:pic>
      <p:sp>
        <p:nvSpPr>
          <p:cNvPr id="491" name="Text Box 25"/>
          <p:cNvSpPr/>
          <p:nvPr/>
        </p:nvSpPr>
        <p:spPr>
          <a:xfrm>
            <a:off x="2869605" y="5885824"/>
            <a:ext cx="647280" cy="33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it-IT" sz="1400" b="1" spc="-1" dirty="0" err="1">
                <a:solidFill>
                  <a:srgbClr val="000000"/>
                </a:solidFill>
                <a:latin typeface="Calibri"/>
                <a:ea typeface="Microsoft YaHei"/>
              </a:rPr>
              <a:t>OsCo</a:t>
            </a:r>
            <a:endParaRPr lang="it-IT" sz="1400" spc="-1" dirty="0">
              <a:latin typeface="Arial"/>
            </a:endParaRPr>
          </a:p>
        </p:txBody>
      </p:sp>
      <p:pic>
        <p:nvPicPr>
          <p:cNvPr id="492" name="Picture 26"/>
          <p:cNvPicPr/>
          <p:nvPr/>
        </p:nvPicPr>
        <p:blipFill>
          <a:blip r:embed="rId8"/>
          <a:stretch/>
        </p:blipFill>
        <p:spPr>
          <a:xfrm>
            <a:off x="8210280" y="5869080"/>
            <a:ext cx="325080" cy="325080"/>
          </a:xfrm>
          <a:prstGeom prst="rect">
            <a:avLst/>
          </a:prstGeom>
          <a:ln w="0">
            <a:noFill/>
          </a:ln>
        </p:spPr>
      </p:pic>
      <p:pic>
        <p:nvPicPr>
          <p:cNvPr id="493" name="Picture 27"/>
          <p:cNvPicPr/>
          <p:nvPr/>
        </p:nvPicPr>
        <p:blipFill>
          <a:blip r:embed="rId8"/>
          <a:stretch/>
        </p:blipFill>
        <p:spPr>
          <a:xfrm>
            <a:off x="5330280" y="2031120"/>
            <a:ext cx="325080" cy="325080"/>
          </a:xfrm>
          <a:prstGeom prst="rect">
            <a:avLst/>
          </a:prstGeom>
          <a:ln w="0">
            <a:noFill/>
          </a:ln>
        </p:spPr>
      </p:pic>
      <p:sp>
        <p:nvSpPr>
          <p:cNvPr id="494" name="Text Box 28"/>
          <p:cNvSpPr/>
          <p:nvPr/>
        </p:nvSpPr>
        <p:spPr>
          <a:xfrm>
            <a:off x="8445924" y="5856300"/>
            <a:ext cx="2663640" cy="40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it-IT" sz="1400" b="1" spc="-1" dirty="0">
                <a:solidFill>
                  <a:srgbClr val="000000"/>
                </a:solidFill>
                <a:latin typeface="Calibri"/>
                <a:ea typeface="Microsoft YaHei"/>
              </a:rPr>
              <a:t>Ospedale Privato Accreditato </a:t>
            </a:r>
            <a:endParaRPr lang="it-IT" sz="1400" spc="-1" dirty="0">
              <a:latin typeface="Arial"/>
            </a:endParaRPr>
          </a:p>
        </p:txBody>
      </p:sp>
      <p:pic>
        <p:nvPicPr>
          <p:cNvPr id="495" name="Picture 33"/>
          <p:cNvPicPr/>
          <p:nvPr/>
        </p:nvPicPr>
        <p:blipFill>
          <a:blip r:embed="rId8"/>
          <a:stretch/>
        </p:blipFill>
        <p:spPr>
          <a:xfrm>
            <a:off x="4891440" y="2036880"/>
            <a:ext cx="325080" cy="325080"/>
          </a:xfrm>
          <a:prstGeom prst="rect">
            <a:avLst/>
          </a:prstGeom>
          <a:ln w="0">
            <a:noFill/>
          </a:ln>
        </p:spPr>
      </p:pic>
      <p:sp>
        <p:nvSpPr>
          <p:cNvPr id="499" name="Oval 55"/>
          <p:cNvSpPr/>
          <p:nvPr/>
        </p:nvSpPr>
        <p:spPr>
          <a:xfrm>
            <a:off x="3611640" y="3068640"/>
            <a:ext cx="1145880" cy="33948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33996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600" b="1" spc="-1">
                <a:solidFill>
                  <a:srgbClr val="000000"/>
                </a:solidFill>
                <a:latin typeface="Arial"/>
                <a:ea typeface="Microsoft YaHei"/>
              </a:rPr>
              <a:t>FERRARA</a:t>
            </a:r>
            <a:endParaRPr lang="it-IT" sz="1600" spc="-1">
              <a:latin typeface="Arial"/>
            </a:endParaRPr>
          </a:p>
        </p:txBody>
      </p:sp>
      <p:sp>
        <p:nvSpPr>
          <p:cNvPr id="500" name="Oval 56"/>
          <p:cNvSpPr/>
          <p:nvPr/>
        </p:nvSpPr>
        <p:spPr>
          <a:xfrm>
            <a:off x="1774920" y="3478354"/>
            <a:ext cx="1079280" cy="381926"/>
          </a:xfrm>
          <a:prstGeom prst="ellipse">
            <a:avLst/>
          </a:prstGeom>
          <a:solidFill>
            <a:srgbClr val="FFFF00"/>
          </a:solidFill>
          <a:ln w="28575">
            <a:solidFill>
              <a:srgbClr val="33996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600" b="1" spc="-1" dirty="0">
                <a:solidFill>
                  <a:srgbClr val="000000"/>
                </a:solidFill>
                <a:latin typeface="Arial"/>
                <a:ea typeface="Microsoft YaHei"/>
              </a:rPr>
              <a:t>CENTO</a:t>
            </a:r>
            <a:endParaRPr lang="it-IT" sz="1600" spc="-1" dirty="0">
              <a:latin typeface="Arial"/>
            </a:endParaRPr>
          </a:p>
        </p:txBody>
      </p:sp>
      <p:sp>
        <p:nvSpPr>
          <p:cNvPr id="501" name="Oval 57"/>
          <p:cNvSpPr/>
          <p:nvPr/>
        </p:nvSpPr>
        <p:spPr>
          <a:xfrm>
            <a:off x="7800825" y="3569009"/>
            <a:ext cx="1417950" cy="354238"/>
          </a:xfrm>
          <a:prstGeom prst="ellipse">
            <a:avLst/>
          </a:prstGeom>
          <a:solidFill>
            <a:srgbClr val="FFFF00"/>
          </a:solidFill>
          <a:ln w="28575">
            <a:solidFill>
              <a:srgbClr val="33996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600" b="1" spc="-1" dirty="0">
                <a:solidFill>
                  <a:srgbClr val="000000"/>
                </a:solidFill>
                <a:latin typeface="Arial"/>
                <a:ea typeface="Microsoft YaHei"/>
              </a:rPr>
              <a:t>DELTA</a:t>
            </a:r>
            <a:endParaRPr lang="it-IT" sz="1600" spc="-1" dirty="0">
              <a:latin typeface="Arial"/>
            </a:endParaRPr>
          </a:p>
        </p:txBody>
      </p:sp>
      <p:sp>
        <p:nvSpPr>
          <p:cNvPr id="502" name="Rectangle 34"/>
          <p:cNvSpPr/>
          <p:nvPr/>
        </p:nvSpPr>
        <p:spPr>
          <a:xfrm>
            <a:off x="118200" y="79460"/>
            <a:ext cx="3186720" cy="1012780"/>
          </a:xfrm>
          <a:prstGeom prst="rect">
            <a:avLst/>
          </a:prstGeom>
          <a:noFill/>
          <a:ln w="28575">
            <a:solidFill>
              <a:srgbClr val="00B05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it-IT" sz="1600" b="1" spc="-1" dirty="0">
                <a:solidFill>
                  <a:srgbClr val="000000"/>
                </a:solidFill>
                <a:latin typeface="Calibri"/>
                <a:ea typeface="Microsoft YaHei"/>
              </a:rPr>
              <a:t>Provincia di Ferrara</a:t>
            </a:r>
            <a:endParaRPr lang="it-IT" sz="1600" spc="-1" dirty="0">
              <a:latin typeface="Arial"/>
            </a:endParaRPr>
          </a:p>
          <a:p>
            <a:pPr algn="ctr"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it-IT" sz="1500" spc="-1" dirty="0">
                <a:solidFill>
                  <a:srgbClr val="000000"/>
                </a:solidFill>
                <a:latin typeface="Calibri"/>
                <a:ea typeface="Microsoft YaHei"/>
              </a:rPr>
              <a:t>Superficie 2031.82 Kmq</a:t>
            </a:r>
            <a:endParaRPr lang="it-IT" sz="1500" spc="-1" dirty="0">
              <a:latin typeface="Arial"/>
            </a:endParaRPr>
          </a:p>
          <a:p>
            <a:pPr algn="ctr"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it-IT" sz="1500" spc="-1" dirty="0">
                <a:solidFill>
                  <a:srgbClr val="000000"/>
                </a:solidFill>
                <a:latin typeface="Calibri"/>
                <a:ea typeface="Microsoft YaHei"/>
              </a:rPr>
              <a:t>Abitanti  342.058</a:t>
            </a:r>
            <a:endParaRPr lang="it-IT" sz="1500" spc="-1" dirty="0">
              <a:latin typeface="Arial"/>
            </a:endParaRPr>
          </a:p>
        </p:txBody>
      </p:sp>
      <p:sp>
        <p:nvSpPr>
          <p:cNvPr id="503" name="Rectangle 60"/>
          <p:cNvSpPr/>
          <p:nvPr/>
        </p:nvSpPr>
        <p:spPr>
          <a:xfrm>
            <a:off x="9831720" y="6374391"/>
            <a:ext cx="1969560" cy="453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pc="-1" dirty="0">
                <a:solidFill>
                  <a:schemeClr val="bg1"/>
                </a:solidFill>
                <a:latin typeface="Calibri"/>
              </a:rPr>
              <a:t>*Fonte: Regione Emilia-Romagna </a:t>
            </a:r>
            <a:endParaRPr lang="it-IT" sz="1200" spc="-1" dirty="0">
              <a:solidFill>
                <a:schemeClr val="bg1"/>
              </a:solidFill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1" spc="-1" dirty="0">
                <a:solidFill>
                  <a:schemeClr val="bg1"/>
                </a:solidFill>
                <a:latin typeface="Calibri"/>
              </a:rPr>
              <a:t>        (</a:t>
            </a:r>
            <a:r>
              <a:rPr lang="it-IT" sz="1200" b="1" spc="-1" dirty="0" err="1">
                <a:solidFill>
                  <a:schemeClr val="bg1"/>
                </a:solidFill>
                <a:latin typeface="Calibri"/>
              </a:rPr>
              <a:t>ReportER</a:t>
            </a:r>
            <a:r>
              <a:rPr lang="it-IT" sz="1200" b="1" spc="-1" dirty="0">
                <a:solidFill>
                  <a:schemeClr val="bg1"/>
                </a:solidFill>
                <a:latin typeface="Calibri"/>
              </a:rPr>
              <a:t>  31/12/2021)</a:t>
            </a:r>
            <a:endParaRPr lang="it-IT" sz="1200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504" name="Rectangle 30"/>
          <p:cNvSpPr/>
          <p:nvPr/>
        </p:nvSpPr>
        <p:spPr>
          <a:xfrm>
            <a:off x="3869040" y="93960"/>
            <a:ext cx="2518920" cy="998280"/>
          </a:xfrm>
          <a:prstGeom prst="rect">
            <a:avLst/>
          </a:prstGeom>
          <a:solidFill>
            <a:srgbClr val="99FFFF"/>
          </a:soli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it-IT" sz="1600" b="1" spc="-1">
                <a:solidFill>
                  <a:srgbClr val="000000"/>
                </a:solidFill>
                <a:latin typeface="Calibri"/>
                <a:ea typeface="Microsoft YaHei"/>
              </a:rPr>
              <a:t>Distretto OVEST</a:t>
            </a:r>
            <a:endParaRPr lang="it-IT" sz="1600" spc="-1">
              <a:latin typeface="Arial"/>
            </a:endParaRPr>
          </a:p>
          <a:p>
            <a:pPr algn="ctr"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it-IT" sz="1500" spc="-1">
                <a:solidFill>
                  <a:srgbClr val="000000"/>
                </a:solidFill>
                <a:latin typeface="Calibri"/>
                <a:ea typeface="Microsoft YaHei"/>
              </a:rPr>
              <a:t>Superficie 413.41 Kmq</a:t>
            </a:r>
            <a:endParaRPr lang="it-IT" sz="1500" spc="-1">
              <a:latin typeface="Arial"/>
            </a:endParaRPr>
          </a:p>
          <a:p>
            <a:pPr algn="ctr"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it-IT" sz="1500" spc="-1">
                <a:solidFill>
                  <a:srgbClr val="000000"/>
                </a:solidFill>
                <a:latin typeface="Calibri"/>
                <a:ea typeface="Microsoft YaHei"/>
              </a:rPr>
              <a:t>Abitanti 76.562</a:t>
            </a:r>
            <a:endParaRPr lang="it-IT" sz="1500" spc="-1">
              <a:latin typeface="Arial"/>
            </a:endParaRPr>
          </a:p>
        </p:txBody>
      </p:sp>
      <p:sp>
        <p:nvSpPr>
          <p:cNvPr id="505" name="Rectangle 31"/>
          <p:cNvSpPr/>
          <p:nvPr/>
        </p:nvSpPr>
        <p:spPr>
          <a:xfrm>
            <a:off x="6822709" y="124830"/>
            <a:ext cx="2555640" cy="998280"/>
          </a:xfrm>
          <a:prstGeom prst="rect">
            <a:avLst/>
          </a:prstGeom>
          <a:solidFill>
            <a:srgbClr val="FFCC00"/>
          </a:soli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it-IT" sz="1600" b="1" spc="-1">
                <a:solidFill>
                  <a:srgbClr val="000000"/>
                </a:solidFill>
                <a:latin typeface="Calibri"/>
                <a:ea typeface="Microsoft YaHei"/>
              </a:rPr>
              <a:t>Distretto CENTRO NORD</a:t>
            </a:r>
            <a:endParaRPr lang="it-IT" sz="1600" spc="-1">
              <a:latin typeface="Arial"/>
            </a:endParaRPr>
          </a:p>
          <a:p>
            <a:pPr algn="ctr"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it-IT" sz="1500" spc="-1">
                <a:solidFill>
                  <a:srgbClr val="000000"/>
                </a:solidFill>
                <a:latin typeface="Calibri"/>
                <a:ea typeface="Microsoft YaHei"/>
              </a:rPr>
              <a:t>Superficie 889.27 Kmq</a:t>
            </a:r>
            <a:endParaRPr lang="it-IT" sz="1500" spc="-1">
              <a:latin typeface="Arial"/>
            </a:endParaRPr>
          </a:p>
          <a:p>
            <a:pPr algn="ctr"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it-IT" sz="1500" spc="-1">
                <a:solidFill>
                  <a:srgbClr val="000000"/>
                </a:solidFill>
                <a:latin typeface="Calibri"/>
                <a:ea typeface="Microsoft YaHei"/>
              </a:rPr>
              <a:t>Abitanti 170.268</a:t>
            </a:r>
            <a:endParaRPr lang="it-IT" sz="1500" spc="-1">
              <a:latin typeface="Arial"/>
            </a:endParaRPr>
          </a:p>
        </p:txBody>
      </p:sp>
      <p:sp>
        <p:nvSpPr>
          <p:cNvPr id="506" name="Rectangle 32"/>
          <p:cNvSpPr/>
          <p:nvPr/>
        </p:nvSpPr>
        <p:spPr>
          <a:xfrm>
            <a:off x="9626160" y="124830"/>
            <a:ext cx="2447640" cy="998280"/>
          </a:xfrm>
          <a:prstGeom prst="rect">
            <a:avLst/>
          </a:prstGeom>
          <a:solidFill>
            <a:srgbClr val="CC99FF"/>
          </a:soli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it-IT" sz="1600" b="1" spc="-1">
                <a:solidFill>
                  <a:srgbClr val="000000"/>
                </a:solidFill>
                <a:latin typeface="Calibri"/>
                <a:ea typeface="Microsoft YaHei"/>
              </a:rPr>
              <a:t>Distretto   SUD EST</a:t>
            </a:r>
            <a:endParaRPr lang="it-IT" sz="1600" spc="-1">
              <a:latin typeface="Arial"/>
            </a:endParaRPr>
          </a:p>
          <a:p>
            <a:pPr algn="ctr"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it-IT" sz="1500" spc="-1">
                <a:solidFill>
                  <a:srgbClr val="000000"/>
                </a:solidFill>
                <a:latin typeface="Calibri"/>
                <a:ea typeface="Microsoft YaHei"/>
              </a:rPr>
              <a:t>Superficie 1330.56 Kmq</a:t>
            </a:r>
            <a:endParaRPr lang="it-IT" sz="1500" spc="-1">
              <a:latin typeface="Arial"/>
            </a:endParaRPr>
          </a:p>
          <a:p>
            <a:pPr algn="ctr"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it-IT" sz="1500" spc="-1">
                <a:solidFill>
                  <a:srgbClr val="000000"/>
                </a:solidFill>
                <a:latin typeface="Calibri"/>
                <a:ea typeface="Microsoft YaHei"/>
              </a:rPr>
              <a:t>Abitanti 95.228</a:t>
            </a:r>
            <a:endParaRPr lang="it-IT" sz="1500" spc="-1">
              <a:latin typeface="Arial"/>
            </a:endParaRPr>
          </a:p>
        </p:txBody>
      </p:sp>
      <p:sp>
        <p:nvSpPr>
          <p:cNvPr id="2" name="Oval 57">
            <a:extLst>
              <a:ext uri="{FF2B5EF4-FFF2-40B4-BE49-F238E27FC236}">
                <a16:creationId xmlns:a16="http://schemas.microsoft.com/office/drawing/2014/main" id="{95D571F8-4D14-6190-1C4A-25D9A478D0A7}"/>
              </a:ext>
            </a:extLst>
          </p:cNvPr>
          <p:cNvSpPr/>
          <p:nvPr/>
        </p:nvSpPr>
        <p:spPr>
          <a:xfrm>
            <a:off x="6541305" y="5088087"/>
            <a:ext cx="1400576" cy="34272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33996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600" b="1" spc="-1" dirty="0">
                <a:solidFill>
                  <a:srgbClr val="000000"/>
                </a:solidFill>
                <a:latin typeface="Arial"/>
                <a:ea typeface="Microsoft YaHei"/>
              </a:rPr>
              <a:t>ARGENTA</a:t>
            </a:r>
            <a:endParaRPr lang="it-IT" sz="1600" spc="-1" dirty="0">
              <a:latin typeface="Arial"/>
            </a:endParaRPr>
          </a:p>
        </p:txBody>
      </p:sp>
      <p:pic>
        <p:nvPicPr>
          <p:cNvPr id="3" name="Picture 22">
            <a:extLst>
              <a:ext uri="{FF2B5EF4-FFF2-40B4-BE49-F238E27FC236}">
                <a16:creationId xmlns:a16="http://schemas.microsoft.com/office/drawing/2014/main" id="{D83BC1A6-DE49-6D0C-AC4B-B328A90123BF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4521180" y="3351472"/>
            <a:ext cx="472680" cy="355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92DA71CC-C8AD-6DAF-017B-4A8EDB70A616}"/>
              </a:ext>
            </a:extLst>
          </p:cNvPr>
          <p:cNvSpPr txBox="1"/>
          <p:nvPr/>
        </p:nvSpPr>
        <p:spPr>
          <a:xfrm>
            <a:off x="891785" y="707147"/>
            <a:ext cx="10681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ISTITUZIONE DI UN GRUPPO DI LAVORO </a:t>
            </a:r>
          </a:p>
          <a:p>
            <a:pPr algn="ctr"/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PER ELABORAZIONE DELLA PROCEDURA INTERAZIENDALE AUSL E AOU 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C023D3CF-CECC-56BC-226A-126AE64558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687" y="1817786"/>
            <a:ext cx="4468027" cy="2513265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B0658F35-CC45-BF38-F5E1-2C0D6254E1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91785" y="3667227"/>
            <a:ext cx="3762856" cy="2083534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830AEE7-F380-B46A-D5E9-BDF05BA62D36}"/>
              </a:ext>
            </a:extLst>
          </p:cNvPr>
          <p:cNvSpPr txBox="1"/>
          <p:nvPr/>
        </p:nvSpPr>
        <p:spPr>
          <a:xfrm>
            <a:off x="0" y="6963064"/>
            <a:ext cx="3470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5" tooltip="https://www.casalmonastero.org/2016/05/09/area-di-cantiere-in-via-nomentum-il-cdq-chiede-di-realizzare-con-urgenza-le-opere-previste/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6" tooltip="https://creativecommons.org/licenses/by-nc-nd/3.0/"/>
              </a:rPr>
              <a:t>CC BY-NC-ND</a:t>
            </a:r>
            <a:endParaRPr lang="it-IT" sz="900"/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63450D60-24FC-0D6A-924D-2BA06D2C7B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888" y="3783581"/>
            <a:ext cx="4113192" cy="2303388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E5A0B811-9EBD-CFB5-D5DB-79521AE73C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354" y="159890"/>
            <a:ext cx="4468027" cy="46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859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92DA71CC-C8AD-6DAF-017B-4A8EDB70A616}"/>
              </a:ext>
            </a:extLst>
          </p:cNvPr>
          <p:cNvSpPr txBox="1"/>
          <p:nvPr/>
        </p:nvSpPr>
        <p:spPr>
          <a:xfrm>
            <a:off x="944880" y="721360"/>
            <a:ext cx="10302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QUALI PAZIENTI POSSONO ESSERE INVIATI DAL PS IN OSCO?</a:t>
            </a:r>
            <a:endParaRPr lang="it-IT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8E80BBE-03D8-1B38-8114-37F9703C5065}"/>
              </a:ext>
            </a:extLst>
          </p:cNvPr>
          <p:cNvSpPr txBox="1"/>
          <p:nvPr/>
        </p:nvSpPr>
        <p:spPr>
          <a:xfrm>
            <a:off x="670560" y="1402080"/>
            <a:ext cx="1083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I PAZIENTI CHE RISPONDONO AI 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CRITERI DI ELEGGIBILITA’ E DI ESCLUSIONE 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INDIVIDUATI DAL DOCUMENTO AZIENDALE N. 9252 DEL 22.8.2022 SU INDICAZIONE DM 77/2022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DF26A2A-7B2F-29E6-F16C-C2BB5097ECA4}"/>
              </a:ext>
            </a:extLst>
          </p:cNvPr>
          <p:cNvSpPr txBox="1"/>
          <p:nvPr/>
        </p:nvSpPr>
        <p:spPr>
          <a:xfrm>
            <a:off x="944880" y="2677219"/>
            <a:ext cx="537464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450215" algn="l"/>
              </a:tabLst>
            </a:pPr>
            <a:r>
              <a:rPr lang="it-IT" sz="1800" i="1" u="sng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Criteri Di Esclusione:</a:t>
            </a:r>
            <a:endParaRPr lang="it-IT" sz="18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algn="just">
              <a:tabLst>
                <a:tab pos="450215" algn="l"/>
              </a:tabLst>
            </a:pPr>
            <a:r>
              <a:rPr lang="it-IT" sz="1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- Pazienti in stato </a:t>
            </a:r>
            <a:r>
              <a:rPr lang="it-IT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pre</a:t>
            </a:r>
            <a:r>
              <a:rPr lang="it-IT" sz="1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-agonico / imminente </a:t>
            </a:r>
            <a:r>
              <a:rPr lang="it-IT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terminalità</a:t>
            </a:r>
            <a:r>
              <a:rPr lang="it-IT" sz="1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;</a:t>
            </a:r>
          </a:p>
          <a:p>
            <a:pPr algn="just">
              <a:tabLst>
                <a:tab pos="450215" algn="l"/>
              </a:tabLst>
            </a:pPr>
            <a:r>
              <a:rPr lang="it-IT" sz="1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- Pazienti in ADI con organi vitali compromessi e/o in attesa di Hospice;</a:t>
            </a:r>
          </a:p>
          <a:p>
            <a:pPr algn="just">
              <a:tabLst>
                <a:tab pos="450215" algn="l"/>
              </a:tabLst>
            </a:pPr>
            <a:r>
              <a:rPr lang="it-IT" sz="1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- Pazienti che richiedono assistenza medica continuativa o ad alto rischio di instabilità (MEWS);</a:t>
            </a:r>
          </a:p>
          <a:p>
            <a:pPr algn="just">
              <a:tabLst>
                <a:tab pos="450215" algn="l"/>
              </a:tabLst>
            </a:pPr>
            <a:r>
              <a:rPr lang="it-IT" sz="1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- Pazienti che necessitano di inquadramento diagnostico.</a:t>
            </a:r>
          </a:p>
          <a:p>
            <a:pPr algn="just">
              <a:tabLst>
                <a:tab pos="450215" algn="l"/>
              </a:tabLst>
            </a:pPr>
            <a:r>
              <a:rPr lang="it-IT" sz="1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- Pazienti con percorsi assistenziali con degenza media prevedibile superiore ai 30 giorni, salvo specifiche eccezioni per casi che rientrano nei criteri di inclusione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9EB8A5B-BBE6-0040-7625-D0A0F6213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52920" y="2357120"/>
            <a:ext cx="3779520" cy="377952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79793C48-92E5-C219-8DBE-3584B71894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354" y="159890"/>
            <a:ext cx="4468027" cy="46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91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92DA71CC-C8AD-6DAF-017B-4A8EDB70A616}"/>
              </a:ext>
            </a:extLst>
          </p:cNvPr>
          <p:cNvSpPr txBox="1"/>
          <p:nvPr/>
        </p:nvSpPr>
        <p:spPr>
          <a:xfrm>
            <a:off x="944880" y="621356"/>
            <a:ext cx="10302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QUALI PAZIENTI POSSONO ESSERE INVIATI DAL PS IN OSCO?</a:t>
            </a:r>
            <a:endParaRPr lang="it-IT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A652463-F668-CA58-D86B-8324E65CBE90}"/>
              </a:ext>
            </a:extLst>
          </p:cNvPr>
          <p:cNvSpPr txBox="1"/>
          <p:nvPr/>
        </p:nvSpPr>
        <p:spPr>
          <a:xfrm>
            <a:off x="375920" y="1232320"/>
            <a:ext cx="1144016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450215" algn="l"/>
              </a:tabLst>
            </a:pPr>
            <a:r>
              <a:rPr lang="it-IT" sz="1600" i="1" u="sng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Criteri Di Eleggibilità:</a:t>
            </a:r>
            <a:endParaRPr lang="it-IT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tabLst>
                <a:tab pos="450215" algn="l"/>
              </a:tabLst>
            </a:pPr>
            <a:r>
              <a:rPr lang="it-IT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a) pazienti fragili e/o cronici, provenienti dal domicilio, per la presenza di riacutizzazioni di condizione clinica preesistente, insorgenza di un quadro imprevisto, in cui il ricovero in ospedale risulti inappropriato;</a:t>
            </a:r>
          </a:p>
          <a:p>
            <a:pPr algn="just">
              <a:tabLst>
                <a:tab pos="450215" algn="l"/>
              </a:tabLst>
            </a:pPr>
            <a:r>
              <a:rPr lang="it-IT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b) pazienti, prevalentemente affetti da </a:t>
            </a:r>
            <a:r>
              <a:rPr lang="it-IT" sz="16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multimorbidità</a:t>
            </a:r>
            <a:r>
              <a:rPr lang="it-IT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provenienti da struttura ospedaliera, per acuti o riabilitativa, clinicamente </a:t>
            </a:r>
            <a:r>
              <a:rPr lang="it-IT" sz="16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dimissibili</a:t>
            </a:r>
            <a:r>
              <a:rPr lang="it-IT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per conclusione del percorso diagnostico terapeutico ospedaliero, ma con condizioni richiedenti assistenza infermieristica continuativa;</a:t>
            </a:r>
          </a:p>
          <a:p>
            <a:pPr algn="just">
              <a:tabLst>
                <a:tab pos="450215" algn="l"/>
              </a:tabLst>
            </a:pPr>
            <a:r>
              <a:rPr lang="it-IT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c) pazienti che necessitano di assistenza nella somministrazione di farmaci o nella gestione di presidi e dispositivi, che necessitano di interventi di affiancamento, educazione ed addestramento del</a:t>
            </a:r>
            <a:r>
              <a:rPr lang="it-IT" sz="1600" dirty="0">
                <a:solidFill>
                  <a:srgbClr val="365F9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it-IT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paziente e del caregiver prima del rientro al domicilio;</a:t>
            </a:r>
          </a:p>
          <a:p>
            <a:pPr algn="just">
              <a:tabLst>
                <a:tab pos="450215" algn="l"/>
              </a:tabLst>
            </a:pPr>
            <a:r>
              <a:rPr lang="it-IT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d) pazienti che necessitano di supporto riabilitativo-rieducativo, il quale può sostanziarsi in valutazioni finalizzate a proporre strategie utili al mantenimento delle funzioni e delle capacità residue (es. proposte di fornitura di ausili) ; supporto ed educazione terapeutica al paziente con disabilità motoria, cognitiva, e funzionale ; interventi fisioterapici nell’ ambito di percorsi -PDTA – protocolli già attivati nel reparto di provenienza e finalizzati al rientro a domicilio;</a:t>
            </a:r>
          </a:p>
          <a:p>
            <a:pPr algn="just">
              <a:tabLst>
                <a:tab pos="450215" algn="l"/>
              </a:tabLst>
            </a:pPr>
            <a:r>
              <a:rPr lang="it-IT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e) pazienti a lento recupero funzionale che hanno già effettuato riabilitazione ma necessitano di proseguire il trattamento;</a:t>
            </a:r>
          </a:p>
          <a:p>
            <a:pPr algn="just">
              <a:tabLst>
                <a:tab pos="450215" algn="l"/>
              </a:tabLst>
            </a:pPr>
            <a:r>
              <a:rPr lang="it-IT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f) paziente cronico evolutivo (SLA, Parkinson, Sclerosi Multipla stabilizzata) con grave disabilità residua che necessita di periodo di riabilitazione e/o adattamento a nuovi ausili o ad un nuovo livello di disabilità</a:t>
            </a:r>
          </a:p>
          <a:p>
            <a:pPr algn="just">
              <a:tabLst>
                <a:tab pos="450215" algn="l"/>
              </a:tabLst>
            </a:pPr>
            <a:r>
              <a:rPr lang="it-IT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g) pazienti in cure palliative con organi vitali non compromessi in ADI con programma di rientro al domicilio o in trattamento con terapia del dolore per modifica o monitoraggio;</a:t>
            </a:r>
          </a:p>
          <a:p>
            <a:pPr algn="just">
              <a:tabLst>
                <a:tab pos="450215" algn="l"/>
              </a:tabLst>
            </a:pPr>
            <a:r>
              <a:rPr lang="it-IT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h) pazienti in ADI in attesa di ingresso in Hospice, con progetto di palliazione condiviso con il caregiver, previa valutazione di appropriatezza del referente della RCP;</a:t>
            </a:r>
          </a:p>
          <a:p>
            <a:r>
              <a:rPr lang="it-IT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i) paziente “fragile con problematiche socio-familiari” che hanno risolto il problema di acuzie ma per i quali non è più appropriata la permanenza in ospedale</a:t>
            </a:r>
            <a:endParaRPr lang="it-IT" sz="160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D292DED-A17D-71CD-285F-65948CBAC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54" y="159890"/>
            <a:ext cx="4468027" cy="46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80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92DA71CC-C8AD-6DAF-017B-4A8EDB70A616}"/>
              </a:ext>
            </a:extLst>
          </p:cNvPr>
          <p:cNvSpPr txBox="1"/>
          <p:nvPr/>
        </p:nvSpPr>
        <p:spPr>
          <a:xfrm>
            <a:off x="944880" y="721360"/>
            <a:ext cx="10302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 PERCORSO DI RICOVERO DA PS A OSCO</a:t>
            </a:r>
            <a:endParaRPr lang="it-IT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53B3144-ED9B-0034-24E4-A3F3288B5527}"/>
              </a:ext>
            </a:extLst>
          </p:cNvPr>
          <p:cNvSpPr txBox="1"/>
          <p:nvPr/>
        </p:nvSpPr>
        <p:spPr>
          <a:xfrm>
            <a:off x="579120" y="2033385"/>
            <a:ext cx="3840480" cy="1200329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/>
              <a:t>IL MEDICO DI PS DOPO VISITA MEDICA ED ESAMI DIAGNOSTICI INDIVIDUA L’UTENTE CANDIDABILE PER IL RICOVERO IN OSCO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8D04964-CD27-656A-9E7B-D9AAD934404E}"/>
              </a:ext>
            </a:extLst>
          </p:cNvPr>
          <p:cNvSpPr txBox="1"/>
          <p:nvPr/>
        </p:nvSpPr>
        <p:spPr>
          <a:xfrm>
            <a:off x="7833360" y="2260875"/>
            <a:ext cx="3718560" cy="64633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/>
              <a:t>L’INFERMIERE DI AMBULATORIO E L’INFERMIERE FLOW MANAGER</a:t>
            </a:r>
          </a:p>
        </p:txBody>
      </p:sp>
      <p:sp>
        <p:nvSpPr>
          <p:cNvPr id="11" name="Freccia bidirezionale orizzontale 10">
            <a:extLst>
              <a:ext uri="{FF2B5EF4-FFF2-40B4-BE49-F238E27FC236}">
                <a16:creationId xmlns:a16="http://schemas.microsoft.com/office/drawing/2014/main" id="{2BBBB512-C536-0866-FB9F-0DF5E843DEFB}"/>
              </a:ext>
            </a:extLst>
          </p:cNvPr>
          <p:cNvSpPr/>
          <p:nvPr/>
        </p:nvSpPr>
        <p:spPr>
          <a:xfrm>
            <a:off x="4785360" y="1983877"/>
            <a:ext cx="2682240" cy="1200329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IN COLLABORAZIONE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1778F6D-2B7F-AB82-2400-23FDC73A1DEC}"/>
              </a:ext>
            </a:extLst>
          </p:cNvPr>
          <p:cNvSpPr txBox="1"/>
          <p:nvPr/>
        </p:nvSpPr>
        <p:spPr>
          <a:xfrm>
            <a:off x="3327400" y="5032887"/>
            <a:ext cx="5598160" cy="1200329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IL FLOW MANAGER VERIFICA IL POSTO LETTO DISPONIBILE E COMPILAZIONE DELLA SCHEDA DI SEGNALAZIONE GARSIA E TRICO SCORE SEMPLIFICATA MEDICO E INFERMIERE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27CE891-1BEC-48F1-36E1-4EF96E9DD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54" y="159890"/>
            <a:ext cx="4468027" cy="46146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E736899-0E0A-358C-F173-F6F64B586A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402" y="3245294"/>
            <a:ext cx="3476625" cy="1314450"/>
          </a:xfrm>
          <a:prstGeom prst="rect">
            <a:avLst/>
          </a:prstGeom>
        </p:spPr>
      </p:pic>
      <p:sp>
        <p:nvSpPr>
          <p:cNvPr id="13" name="Freccia in giù 12">
            <a:extLst>
              <a:ext uri="{FF2B5EF4-FFF2-40B4-BE49-F238E27FC236}">
                <a16:creationId xmlns:a16="http://schemas.microsoft.com/office/drawing/2014/main" id="{96681E0B-8F67-14E4-C5AC-0343EA58D1D4}"/>
              </a:ext>
            </a:extLst>
          </p:cNvPr>
          <p:cNvSpPr/>
          <p:nvPr/>
        </p:nvSpPr>
        <p:spPr>
          <a:xfrm>
            <a:off x="5906418" y="4197990"/>
            <a:ext cx="379164" cy="78538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1584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92DA71CC-C8AD-6DAF-017B-4A8EDB70A616}"/>
              </a:ext>
            </a:extLst>
          </p:cNvPr>
          <p:cNvSpPr txBox="1"/>
          <p:nvPr/>
        </p:nvSpPr>
        <p:spPr>
          <a:xfrm>
            <a:off x="944880" y="721360"/>
            <a:ext cx="10302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SCHEDA PS DI SEGNALAZIONE</a:t>
            </a:r>
            <a:endParaRPr lang="it-IT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E82D873-9849-9307-E53C-408AC5B24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381" y="1575795"/>
            <a:ext cx="6356677" cy="4426177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A23DE0A9-CF56-F824-645F-6395E60CF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54" y="159890"/>
            <a:ext cx="4468027" cy="46146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AE79E13-B922-5412-F02E-4F06B53451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93" y="2820318"/>
            <a:ext cx="3934469" cy="180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4688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e">
  <a:themeElements>
    <a:clrScheme name="Integrale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e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TM03457491[[fn=Metropolitano]]</Template>
  <TotalTime>181</TotalTime>
  <Words>955</Words>
  <Application>Microsoft Office PowerPoint</Application>
  <PresentationFormat>Widescreen</PresentationFormat>
  <Paragraphs>85</Paragraphs>
  <Slides>13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2" baseType="lpstr">
      <vt:lpstr>Arial</vt:lpstr>
      <vt:lpstr>Arial Black</vt:lpstr>
      <vt:lpstr>Calibri</vt:lpstr>
      <vt:lpstr>Times New Roman</vt:lpstr>
      <vt:lpstr>Tw Cen MT</vt:lpstr>
      <vt:lpstr>Tw Cen MT Condensed</vt:lpstr>
      <vt:lpstr>Verdana</vt:lpstr>
      <vt:lpstr>Wingdings 3</vt:lpstr>
      <vt:lpstr>Integrale</vt:lpstr>
      <vt:lpstr>PERCORSO  DAL PRONTO SOCCORSO ALL’OSCO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PERCORSO  DAL PRONTO SOCCORSO ALL’OSCO</dc:title>
  <dc:creator>Erika</dc:creator>
  <cp:lastModifiedBy>Salvioli Erika</cp:lastModifiedBy>
  <cp:revision>4</cp:revision>
  <dcterms:created xsi:type="dcterms:W3CDTF">2023-11-22T18:51:25Z</dcterms:created>
  <dcterms:modified xsi:type="dcterms:W3CDTF">2024-05-30T20:42:32Z</dcterms:modified>
</cp:coreProperties>
</file>