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99" r:id="rId4"/>
    <p:sldId id="295" r:id="rId5"/>
    <p:sldId id="296" r:id="rId6"/>
    <p:sldId id="297" r:id="rId7"/>
    <p:sldId id="298" r:id="rId8"/>
    <p:sldId id="301" r:id="rId9"/>
    <p:sldId id="302" r:id="rId10"/>
    <p:sldId id="303" r:id="rId11"/>
    <p:sldId id="284" r:id="rId12"/>
    <p:sldId id="288" r:id="rId13"/>
    <p:sldId id="289" r:id="rId14"/>
    <p:sldId id="290" r:id="rId15"/>
    <p:sldId id="291" r:id="rId16"/>
    <p:sldId id="292" r:id="rId17"/>
    <p:sldId id="293" r:id="rId18"/>
    <p:sldId id="306" r:id="rId19"/>
    <p:sldId id="304" r:id="rId20"/>
    <p:sldId id="294" r:id="rId21"/>
    <p:sldId id="305" r:id="rId22"/>
    <p:sldId id="264" r:id="rId23"/>
    <p:sldId id="265" r:id="rId24"/>
    <p:sldId id="274" r:id="rId25"/>
    <p:sldId id="286" r:id="rId26"/>
    <p:sldId id="279" r:id="rId27"/>
    <p:sldId id="300" r:id="rId28"/>
    <p:sldId id="282" r:id="rId29"/>
    <p:sldId id="283" r:id="rId3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8CB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5D8"/>
          </a:solidFill>
        </a:fill>
      </a:tcStyle>
    </a:wholeTbl>
    <a:band2H>
      <a:tcTxStyle/>
      <a:tcStyle>
        <a:tcBdr/>
        <a:fill>
          <a:solidFill>
            <a:srgbClr val="E9EB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7D4"/>
          </a:solidFill>
        </a:fill>
      </a:tcStyle>
    </a:wholeTbl>
    <a:band2H>
      <a:tcTxStyle/>
      <a:tcStyle>
        <a:tcBdr/>
        <a:fill>
          <a:solidFill>
            <a:srgbClr val="E9EC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8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Tw Cen MT"/>
      </a:defRPr>
    </a:lvl1pPr>
    <a:lvl2pPr indent="228600" latinLnBrk="0">
      <a:defRPr sz="1200">
        <a:latin typeface="+mn-lt"/>
        <a:ea typeface="+mn-ea"/>
        <a:cs typeface="+mn-cs"/>
        <a:sym typeface="Tw Cen MT"/>
      </a:defRPr>
    </a:lvl2pPr>
    <a:lvl3pPr indent="457200" latinLnBrk="0">
      <a:defRPr sz="1200">
        <a:latin typeface="+mn-lt"/>
        <a:ea typeface="+mn-ea"/>
        <a:cs typeface="+mn-cs"/>
        <a:sym typeface="Tw Cen MT"/>
      </a:defRPr>
    </a:lvl3pPr>
    <a:lvl4pPr indent="685800" latinLnBrk="0">
      <a:defRPr sz="1200">
        <a:latin typeface="+mn-lt"/>
        <a:ea typeface="+mn-ea"/>
        <a:cs typeface="+mn-cs"/>
        <a:sym typeface="Tw Cen MT"/>
      </a:defRPr>
    </a:lvl4pPr>
    <a:lvl5pPr indent="914400" latinLnBrk="0">
      <a:defRPr sz="1200">
        <a:latin typeface="+mn-lt"/>
        <a:ea typeface="+mn-ea"/>
        <a:cs typeface="+mn-cs"/>
        <a:sym typeface="Tw Cen MT"/>
      </a:defRPr>
    </a:lvl5pPr>
    <a:lvl6pPr indent="1143000" latinLnBrk="0">
      <a:defRPr sz="1200">
        <a:latin typeface="+mn-lt"/>
        <a:ea typeface="+mn-ea"/>
        <a:cs typeface="+mn-cs"/>
        <a:sym typeface="Tw Cen MT"/>
      </a:defRPr>
    </a:lvl6pPr>
    <a:lvl7pPr indent="1371600" latinLnBrk="0">
      <a:defRPr sz="1200">
        <a:latin typeface="+mn-lt"/>
        <a:ea typeface="+mn-ea"/>
        <a:cs typeface="+mn-cs"/>
        <a:sym typeface="Tw Cen MT"/>
      </a:defRPr>
    </a:lvl7pPr>
    <a:lvl8pPr indent="1600200" latinLnBrk="0">
      <a:defRPr sz="1200">
        <a:latin typeface="+mn-lt"/>
        <a:ea typeface="+mn-ea"/>
        <a:cs typeface="+mn-cs"/>
        <a:sym typeface="Tw Cen MT"/>
      </a:defRPr>
    </a:lvl8pPr>
    <a:lvl9pPr indent="1828800" latinLnBrk="0">
      <a:defRPr sz="1200">
        <a:latin typeface="+mn-lt"/>
        <a:ea typeface="+mn-ea"/>
        <a:cs typeface="+mn-cs"/>
        <a:sym typeface="Tw Cen M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/>
          <p:nvPr/>
        </p:nvSpPr>
        <p:spPr>
          <a:xfrm>
            <a:off x="446533" y="3085763"/>
            <a:ext cx="11298934" cy="3338150"/>
          </a:xfrm>
          <a:prstGeom prst="rect">
            <a:avLst/>
          </a:prstGeom>
          <a:solidFill>
            <a:srgbClr val="46535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Testo titolo"/>
          <p:cNvSpPr txBox="1">
            <a:spLocks noGrp="1"/>
          </p:cNvSpPr>
          <p:nvPr>
            <p:ph type="title"/>
          </p:nvPr>
        </p:nvSpPr>
        <p:spPr>
          <a:xfrm>
            <a:off x="581190" y="1020431"/>
            <a:ext cx="10993551" cy="147501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Testo titolo</a:t>
            </a:r>
          </a:p>
        </p:txBody>
      </p:sp>
      <p:sp>
        <p:nvSpPr>
          <p:cNvPr id="1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81193" y="2495444"/>
            <a:ext cx="10993548" cy="590322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600" cap="all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1600" cap="all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1600" cap="all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1600" cap="all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1600" cap="all">
                <a:solidFill>
                  <a:schemeClr val="accent1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sto titolo"/>
          <p:cNvSpPr txBox="1">
            <a:spLocks noGrp="1"/>
          </p:cNvSpPr>
          <p:nvPr>
            <p:ph type="title"/>
          </p:nvPr>
        </p:nvSpPr>
        <p:spPr>
          <a:xfrm>
            <a:off x="581191" y="705124"/>
            <a:ext cx="11029617" cy="1189555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sto titolo"/>
          <p:cNvSpPr txBox="1">
            <a:spLocks noGrp="1"/>
          </p:cNvSpPr>
          <p:nvPr>
            <p:ph type="title"/>
          </p:nvPr>
        </p:nvSpPr>
        <p:spPr>
          <a:xfrm>
            <a:off x="581191" y="702155"/>
            <a:ext cx="11029617" cy="1188721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2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1191" y="2340864"/>
            <a:ext cx="11029617" cy="363448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7"/>
          <p:cNvSpPr/>
          <p:nvPr/>
        </p:nvSpPr>
        <p:spPr>
          <a:xfrm>
            <a:off x="447816" y="5141974"/>
            <a:ext cx="11290862" cy="1258828"/>
          </a:xfrm>
          <a:prstGeom prst="rect">
            <a:avLst/>
          </a:prstGeom>
          <a:solidFill>
            <a:srgbClr val="46535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Testo titolo"/>
          <p:cNvSpPr txBox="1">
            <a:spLocks noGrp="1"/>
          </p:cNvSpPr>
          <p:nvPr>
            <p:ph type="title"/>
          </p:nvPr>
        </p:nvSpPr>
        <p:spPr>
          <a:xfrm>
            <a:off x="581193" y="2393950"/>
            <a:ext cx="11029616" cy="214746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Testo titolo</a:t>
            </a:r>
          </a:p>
        </p:txBody>
      </p:sp>
      <p:sp>
        <p:nvSpPr>
          <p:cNvPr id="3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81191" y="4541416"/>
            <a:ext cx="11029617" cy="600557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800" cap="all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1800" cap="all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1800" cap="all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1800" cap="all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1800" cap="all">
                <a:solidFill>
                  <a:schemeClr val="accent1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sto titolo"/>
          <p:cNvSpPr txBox="1">
            <a:spLocks noGrp="1"/>
          </p:cNvSpPr>
          <p:nvPr>
            <p:ph type="title"/>
          </p:nvPr>
        </p:nvSpPr>
        <p:spPr>
          <a:xfrm>
            <a:off x="581193" y="729657"/>
            <a:ext cx="11029616" cy="988334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81193" y="2228002"/>
            <a:ext cx="5194768" cy="363304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sto titolo"/>
          <p:cNvSpPr txBox="1">
            <a:spLocks noGrp="1"/>
          </p:cNvSpPr>
          <p:nvPr>
            <p:ph type="title"/>
          </p:nvPr>
        </p:nvSpPr>
        <p:spPr>
          <a:xfrm>
            <a:off x="581193" y="729657"/>
            <a:ext cx="11029616" cy="988334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5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81190" y="2250891"/>
            <a:ext cx="5194770" cy="55778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000"/>
            </a:lvl1pPr>
            <a:lvl2pPr marL="0" indent="457200">
              <a:buClrTx/>
              <a:buSzTx/>
              <a:buNone/>
              <a:defRPr sz="2000"/>
            </a:lvl2pPr>
            <a:lvl3pPr marL="0" indent="914400">
              <a:buClrTx/>
              <a:buSzTx/>
              <a:buNone/>
              <a:defRPr sz="2000"/>
            </a:lvl3pPr>
            <a:lvl4pPr marL="0" indent="1371600">
              <a:buClrTx/>
              <a:buSzTx/>
              <a:buNone/>
              <a:defRPr sz="2000"/>
            </a:lvl4pPr>
            <a:lvl5pPr marL="0" indent="1828800">
              <a:buClrTx/>
              <a:buSzTx/>
              <a:buNone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416038" y="2250892"/>
            <a:ext cx="5194772" cy="55337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ClrTx/>
              <a:buSzTx/>
              <a:buNone/>
              <a:defRPr sz="2000"/>
            </a:pPr>
            <a:endParaRPr/>
          </a:p>
        </p:txBody>
      </p:sp>
      <p:sp>
        <p:nvSpPr>
          <p:cNvPr id="5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6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8"/>
          <p:cNvSpPr/>
          <p:nvPr/>
        </p:nvSpPr>
        <p:spPr>
          <a:xfrm>
            <a:off x="447817" y="601199"/>
            <a:ext cx="3682723" cy="5815477"/>
          </a:xfrm>
          <a:prstGeom prst="rect">
            <a:avLst/>
          </a:prstGeom>
          <a:solidFill>
            <a:srgbClr val="46535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" name="Testo titolo"/>
          <p:cNvSpPr txBox="1">
            <a:spLocks noGrp="1"/>
          </p:cNvSpPr>
          <p:nvPr>
            <p:ph type="title"/>
          </p:nvPr>
        </p:nvSpPr>
        <p:spPr>
          <a:xfrm>
            <a:off x="767857" y="933450"/>
            <a:ext cx="3031852" cy="172242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Testo titolo</a:t>
            </a:r>
          </a:p>
        </p:txBody>
      </p:sp>
      <p:sp>
        <p:nvSpPr>
          <p:cNvPr id="7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900927" y="1179828"/>
            <a:ext cx="6650992" cy="4658218"/>
          </a:xfrm>
          <a:prstGeom prst="rect">
            <a:avLst/>
          </a:prstGeom>
        </p:spPr>
        <p:txBody>
          <a:bodyPr/>
          <a:lstStyle>
            <a:lvl1pPr marL="305999" indent="-305999">
              <a:defRPr sz="2000">
                <a:solidFill>
                  <a:srgbClr val="3D3D3D"/>
                </a:solidFill>
              </a:defRPr>
            </a:lvl1pPr>
            <a:lvl2pPr marL="663999" indent="-339999">
              <a:defRPr sz="2000">
                <a:solidFill>
                  <a:srgbClr val="3D3D3D"/>
                </a:solidFill>
              </a:defRPr>
            </a:lvl2pPr>
            <a:lvl3pPr marL="967500" indent="-337500">
              <a:defRPr sz="2000">
                <a:solidFill>
                  <a:srgbClr val="3D3D3D"/>
                </a:solidFill>
              </a:defRPr>
            </a:lvl3pPr>
            <a:lvl4pPr marL="1342285" indent="-334285">
              <a:defRPr sz="2000">
                <a:solidFill>
                  <a:srgbClr val="3D3D3D"/>
                </a:solidFill>
              </a:defRPr>
            </a:lvl4pPr>
            <a:lvl5pPr marL="1702285" indent="-334285">
              <a:defRPr sz="2000">
                <a:solidFill>
                  <a:srgbClr val="3D3D3D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67857" y="2836653"/>
            <a:ext cx="3031852" cy="3001393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None/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80538" y="6530258"/>
            <a:ext cx="230272" cy="2184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sto titolo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Testo titolo</a:t>
            </a:r>
          </a:p>
        </p:txBody>
      </p:sp>
      <p:sp>
        <p:nvSpPr>
          <p:cNvPr id="89" name="Picture Placeholder 2"/>
          <p:cNvSpPr>
            <a:spLocks noGrp="1"/>
          </p:cNvSpPr>
          <p:nvPr>
            <p:ph type="pic" idx="21"/>
          </p:nvPr>
        </p:nvSpPr>
        <p:spPr>
          <a:xfrm>
            <a:off x="447816" y="641350"/>
            <a:ext cx="11290860" cy="3651249"/>
          </a:xfrm>
          <a:prstGeom prst="rect">
            <a:avLst/>
          </a:prstGeom>
        </p:spPr>
        <p:txBody>
          <a:bodyPr lIns="91439" rIns="91439" anchor="t">
            <a:noAutofit/>
          </a:bodyPr>
          <a:lstStyle/>
          <a:p>
            <a:endParaRPr/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81191" y="5260126"/>
            <a:ext cx="11029618" cy="998149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600"/>
            </a:lvl1pPr>
            <a:lvl2pPr marL="0" indent="457200">
              <a:buClrTx/>
              <a:buSzTx/>
              <a:buNone/>
              <a:defRPr sz="1600"/>
            </a:lvl2pPr>
            <a:lvl3pPr marL="0" indent="914400">
              <a:buClrTx/>
              <a:buSzTx/>
              <a:buNone/>
              <a:defRPr sz="1600"/>
            </a:lvl3pPr>
            <a:lvl4pPr marL="0" indent="1371600">
              <a:buClrTx/>
              <a:buSzTx/>
              <a:buNone/>
              <a:defRPr sz="1600"/>
            </a:lvl4pPr>
            <a:lvl5pPr marL="0" indent="1828800">
              <a:buClrTx/>
              <a:buSz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446533" y="457200"/>
            <a:ext cx="3703322" cy="94997"/>
          </a:xfrm>
          <a:prstGeom prst="rect">
            <a:avLst/>
          </a:prstGeom>
          <a:solidFill>
            <a:srgbClr val="46535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Rectangle 9"/>
          <p:cNvSpPr/>
          <p:nvPr/>
        </p:nvSpPr>
        <p:spPr>
          <a:xfrm>
            <a:off x="8042147" y="453642"/>
            <a:ext cx="3703321" cy="9855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Rectangle 10"/>
          <p:cNvSpPr/>
          <p:nvPr/>
        </p:nvSpPr>
        <p:spPr>
          <a:xfrm>
            <a:off x="4241829" y="457200"/>
            <a:ext cx="3703321" cy="914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Testo titolo"/>
          <p:cNvSpPr txBox="1">
            <a:spLocks noGrp="1"/>
          </p:cNvSpPr>
          <p:nvPr>
            <p:ph type="title"/>
          </p:nvPr>
        </p:nvSpPr>
        <p:spPr>
          <a:xfrm>
            <a:off x="575894" y="729657"/>
            <a:ext cx="11029616" cy="98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Testo titolo</a:t>
            </a:r>
          </a:p>
        </p:txBody>
      </p:sp>
      <p:sp>
        <p:nvSpPr>
          <p:cNvPr id="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80538" y="6497256"/>
            <a:ext cx="230272" cy="218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solidFill>
            <a:srgbClr val="404040"/>
          </a:solidFill>
          <a:uFillTx/>
          <a:latin typeface="+mn-lt"/>
          <a:ea typeface="+mn-ea"/>
          <a:cs typeface="+mn-cs"/>
          <a:sym typeface="Tw Cen M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solidFill>
            <a:srgbClr val="404040"/>
          </a:solidFill>
          <a:uFillTx/>
          <a:latin typeface="+mn-lt"/>
          <a:ea typeface="+mn-ea"/>
          <a:cs typeface="+mn-cs"/>
          <a:sym typeface="Tw Cen M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solidFill>
            <a:srgbClr val="404040"/>
          </a:solidFill>
          <a:uFillTx/>
          <a:latin typeface="+mn-lt"/>
          <a:ea typeface="+mn-ea"/>
          <a:cs typeface="+mn-cs"/>
          <a:sym typeface="Tw Cen M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solidFill>
            <a:srgbClr val="404040"/>
          </a:solidFill>
          <a:uFillTx/>
          <a:latin typeface="+mn-lt"/>
          <a:ea typeface="+mn-ea"/>
          <a:cs typeface="+mn-cs"/>
          <a:sym typeface="Tw Cen M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solidFill>
            <a:srgbClr val="404040"/>
          </a:solidFill>
          <a:uFillTx/>
          <a:latin typeface="+mn-lt"/>
          <a:ea typeface="+mn-ea"/>
          <a:cs typeface="+mn-cs"/>
          <a:sym typeface="Tw Cen M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solidFill>
            <a:srgbClr val="404040"/>
          </a:solidFill>
          <a:uFillTx/>
          <a:latin typeface="+mn-lt"/>
          <a:ea typeface="+mn-ea"/>
          <a:cs typeface="+mn-cs"/>
          <a:sym typeface="Tw Cen M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solidFill>
            <a:srgbClr val="404040"/>
          </a:solidFill>
          <a:uFillTx/>
          <a:latin typeface="+mn-lt"/>
          <a:ea typeface="+mn-ea"/>
          <a:cs typeface="+mn-cs"/>
          <a:sym typeface="Tw Cen M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solidFill>
            <a:srgbClr val="404040"/>
          </a:solidFill>
          <a:uFillTx/>
          <a:latin typeface="+mn-lt"/>
          <a:ea typeface="+mn-ea"/>
          <a:cs typeface="+mn-cs"/>
          <a:sym typeface="Tw Cen M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solidFill>
            <a:srgbClr val="404040"/>
          </a:solidFill>
          <a:uFillTx/>
          <a:latin typeface="+mn-lt"/>
          <a:ea typeface="+mn-ea"/>
          <a:cs typeface="+mn-cs"/>
          <a:sym typeface="Tw Cen MT"/>
        </a:defRPr>
      </a:lvl9pPr>
    </p:titleStyle>
    <p:bodyStyle>
      <a:lvl1pPr marL="305999" marR="0" indent="-305999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sz="190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Tw Cen MT"/>
        </a:defRPr>
      </a:lvl1pPr>
      <a:lvl2pPr marL="666000" marR="0" indent="-342000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sz="190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Tw Cen MT"/>
        </a:defRPr>
      </a:lvl2pPr>
      <a:lvl3pPr marL="971999" marR="0" indent="-341999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sz="190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Tw Cen MT"/>
        </a:defRPr>
      </a:lvl3pPr>
      <a:lvl4pPr marL="1349999" marR="0" indent="-342000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sz="190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Tw Cen MT"/>
        </a:defRPr>
      </a:lvl4pPr>
      <a:lvl5pPr marL="1709999" marR="0" indent="-341999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sz="190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Tw Cen MT"/>
        </a:defRPr>
      </a:lvl5pPr>
      <a:lvl6pPr marL="2033349" marR="0" indent="-361950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sz="190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Tw Cen MT"/>
        </a:defRPr>
      </a:lvl6pPr>
      <a:lvl7pPr marL="2333350" marR="0" indent="-361950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sz="190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Tw Cen MT"/>
        </a:defRPr>
      </a:lvl7pPr>
      <a:lvl8pPr marL="2633349" marR="0" indent="-361950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sz="190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Tw Cen MT"/>
        </a:defRPr>
      </a:lvl8pPr>
      <a:lvl9pPr marL="2933350" marR="0" indent="-361950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sz="190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Tw Cen M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entilezza.it/movimento-italiano-per-la-gentilezza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1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dulia.it/blog/educazione-emotiva/" TargetMode="Externa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edulia.it/blog/educazione-emotiva/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pic>
        <p:nvPicPr>
          <p:cNvPr id="10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r="3528" b="3"/>
          <a:stretch>
            <a:fillRect/>
          </a:stretch>
        </p:blipFill>
        <p:spPr>
          <a:xfrm>
            <a:off x="453301" y="457200"/>
            <a:ext cx="7588886" cy="589965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Rectangle 45"/>
          <p:cNvSpPr/>
          <p:nvPr/>
        </p:nvSpPr>
        <p:spPr>
          <a:xfrm>
            <a:off x="8119870" y="457199"/>
            <a:ext cx="3618828" cy="482246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" name="Titolo 1"/>
          <p:cNvSpPr txBox="1">
            <a:spLocks noGrp="1"/>
          </p:cNvSpPr>
          <p:nvPr>
            <p:ph type="ctrTitle"/>
          </p:nvPr>
        </p:nvSpPr>
        <p:spPr>
          <a:xfrm>
            <a:off x="8167702" y="850790"/>
            <a:ext cx="3500461" cy="419828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it-IT" sz="3200" dirty="0" smtClean="0"/>
              <a:t>Per un’etica e una deontologia infermieristica orientata alla gentilezza</a:t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OPI Bologna</a:t>
            </a:r>
            <a:endParaRPr sz="3200"/>
          </a:p>
        </p:txBody>
      </p:sp>
      <p:sp>
        <p:nvSpPr>
          <p:cNvPr id="112" name="Rectangle 47"/>
          <p:cNvSpPr/>
          <p:nvPr/>
        </p:nvSpPr>
        <p:spPr>
          <a:xfrm>
            <a:off x="8119870" y="5367337"/>
            <a:ext cx="3618829" cy="989513"/>
          </a:xfrm>
          <a:prstGeom prst="rect">
            <a:avLst/>
          </a:prstGeom>
          <a:solidFill>
            <a:srgbClr val="46535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" name="Sottotitolo 2"/>
          <p:cNvSpPr txBox="1">
            <a:spLocks noGrp="1"/>
          </p:cNvSpPr>
          <p:nvPr>
            <p:ph type="subTitle" sz="quarter" idx="1"/>
          </p:nvPr>
        </p:nvSpPr>
        <p:spPr>
          <a:xfrm>
            <a:off x="8372723" y="5545330"/>
            <a:ext cx="3202017" cy="649223"/>
          </a:xfrm>
          <a:prstGeom prst="rect">
            <a:avLst/>
          </a:prstGeom>
        </p:spPr>
        <p:txBody>
          <a:bodyPr anchor="ctr"/>
          <a:lstStyle/>
          <a:p>
            <a:pPr>
              <a:defRPr sz="1800">
                <a:solidFill>
                  <a:srgbClr val="FFFFFF">
                    <a:alpha val="75000"/>
                  </a:srgbClr>
                </a:solidFill>
              </a:defRPr>
            </a:pPr>
            <a:r>
              <a:rPr lang="it-IT" dirty="0" smtClean="0"/>
              <a:t>Aurelio filippini</a:t>
            </a: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olo 1"/>
          <p:cNvSpPr txBox="1">
            <a:spLocks noGrp="1"/>
          </p:cNvSpPr>
          <p:nvPr>
            <p:ph type="title"/>
          </p:nvPr>
        </p:nvSpPr>
        <p:spPr>
          <a:xfrm>
            <a:off x="581192" y="702155"/>
            <a:ext cx="11029616" cy="1188721"/>
          </a:xfrm>
          <a:prstGeom prst="rect">
            <a:avLst/>
          </a:prstGeom>
        </p:spPr>
        <p:txBody>
          <a:bodyPr/>
          <a:lstStyle/>
          <a:p>
            <a:r>
              <a:rPr b="1">
                <a:solidFill>
                  <a:schemeClr val="accent1"/>
                </a:solidFill>
              </a:rPr>
              <a:t>Il paradosso dell’umanizzazione e la giusta relazione medico malato </a:t>
            </a:r>
            <a:r>
              <a:rPr sz="1600"/>
              <a:t>Antonio da re </a:t>
            </a:r>
          </a:p>
        </p:txBody>
      </p:sp>
      <p:sp>
        <p:nvSpPr>
          <p:cNvPr id="129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581191" y="1788458"/>
            <a:ext cx="11029617" cy="4921625"/>
          </a:xfrm>
          <a:prstGeom prst="rect">
            <a:avLst/>
          </a:prstGeom>
        </p:spPr>
        <p:txBody>
          <a:bodyPr/>
          <a:lstStyle/>
          <a:p>
            <a:pPr marL="305999" indent="-305999">
              <a:defRPr sz="2400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chemeClr val="accent1"/>
                </a:solidFill>
              </a:rPr>
              <a:t>La complessità, l’iper-tecnologizzazione, la frammentarietà </a:t>
            </a:r>
            <a:r>
              <a:t>sono poi accompagnati da </a:t>
            </a:r>
            <a:r>
              <a:rPr>
                <a:solidFill>
                  <a:schemeClr val="accent1"/>
                </a:solidFill>
              </a:rPr>
              <a:t>un aumento smisurato della burocratizzazione</a:t>
            </a:r>
            <a:r>
              <a:t>, un vero e proprio flagello che colpisce oramai ogni àmbito della vita sociale, ma che </a:t>
            </a:r>
            <a:r>
              <a:rPr>
                <a:solidFill>
                  <a:schemeClr val="accent1"/>
                </a:solidFill>
              </a:rPr>
              <a:t>in sanità risulta essere ancor più frustrante.</a:t>
            </a:r>
            <a:r>
              <a:t> È quindi comprensibile che il malato viva un senso di estraneazione che talvolta lo spinge a percepire l’apporto della medicina come inadeguato.</a:t>
            </a:r>
            <a:br/>
            <a:r>
              <a:t>Di qui la richiesta di umanizzazione, che tuttavia va criticamente vagliata e precisata. </a:t>
            </a:r>
            <a:r>
              <a:rPr sz="2800" b="1">
                <a:solidFill>
                  <a:schemeClr val="accent1"/>
                </a:solidFill>
              </a:rPr>
              <a:t>Indubbiamente ciò che risulta carente in un simile scenario è la dimensione relazionale</a:t>
            </a:r>
            <a:r>
              <a:rPr>
                <a:solidFill>
                  <a:srgbClr val="FF0000"/>
                </a:solidFill>
              </a:rPr>
              <a:t>, </a:t>
            </a:r>
            <a:r>
              <a:t>fortemente compromessa da quell’anonimato, che è un’altra delle conseguenze più evidenti prodotte in ultima istanza dai diversi fattori di complessità che interessano il mondo sanitario.</a:t>
            </a:r>
          </a:p>
          <a:p>
            <a:r>
              <a:t>http://www.eticaperleprofessioni.it/paradosso-dellumanizzazione-la-giusta-relazione-medico-malato/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191" y="702155"/>
            <a:ext cx="11029617" cy="869457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gentilezza</a:t>
            </a:r>
            <a:endParaRPr lang="it-IT" sz="3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81191" y="1785926"/>
            <a:ext cx="11029617" cy="44291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800" b="1" dirty="0" smtClean="0">
                <a:solidFill>
                  <a:schemeClr val="accent1"/>
                </a:solidFill>
              </a:rPr>
              <a:t>Movimento Italiano Per La Gentilezza …</a:t>
            </a:r>
          </a:p>
          <a:p>
            <a:r>
              <a:rPr lang="it-IT" sz="2800" dirty="0" smtClean="0"/>
              <a:t>La Gentilezza </a:t>
            </a:r>
            <a:r>
              <a:rPr lang="it-IT" sz="2800" dirty="0" smtClean="0">
                <a:solidFill>
                  <a:schemeClr val="accent1"/>
                </a:solidFill>
              </a:rPr>
              <a:t>è rispetto </a:t>
            </a:r>
            <a:r>
              <a:rPr lang="it-IT" sz="2800" dirty="0" smtClean="0"/>
              <a:t>del prossimo, viene dal cuore, </a:t>
            </a:r>
            <a:r>
              <a:rPr lang="it-IT" sz="2800" dirty="0" smtClean="0">
                <a:solidFill>
                  <a:schemeClr val="accent1"/>
                </a:solidFill>
              </a:rPr>
              <a:t>spontanea</a:t>
            </a:r>
            <a:r>
              <a:rPr lang="it-IT" sz="2800" dirty="0" smtClean="0"/>
              <a:t>, disinteressata e accogliente,</a:t>
            </a:r>
            <a:r>
              <a:rPr lang="it-IT" sz="2800" dirty="0" smtClean="0">
                <a:solidFill>
                  <a:schemeClr val="accent1"/>
                </a:solidFill>
              </a:rPr>
              <a:t> ci aiuta a vivere meglio nella società.</a:t>
            </a:r>
          </a:p>
          <a:p>
            <a:r>
              <a:rPr lang="it-IT" sz="2800" dirty="0" smtClean="0"/>
              <a:t>Essere gentili significa cogliere ed andare incontro </a:t>
            </a:r>
            <a:r>
              <a:rPr lang="it-IT" sz="2800" dirty="0" smtClean="0">
                <a:solidFill>
                  <a:schemeClr val="accent1"/>
                </a:solidFill>
              </a:rPr>
              <a:t>ai bisogni degli altri</a:t>
            </a:r>
            <a:r>
              <a:rPr lang="it-IT" sz="2800" dirty="0" smtClean="0"/>
              <a:t>, in un giusto equilibrio fra i nostri interessi e quelli del nostro prossimo, presuppone quindi una certa forza di carattere e </a:t>
            </a:r>
            <a:r>
              <a:rPr lang="it-IT" sz="2800" dirty="0" smtClean="0">
                <a:solidFill>
                  <a:schemeClr val="accent1"/>
                </a:solidFill>
              </a:rPr>
              <a:t>sani valori morali</a:t>
            </a:r>
          </a:p>
          <a:p>
            <a:pPr>
              <a:buNone/>
            </a:pPr>
            <a:r>
              <a:rPr lang="it-IT" sz="2000" dirty="0" smtClean="0">
                <a:hlinkClick r:id="rId2"/>
              </a:rPr>
              <a:t>Movimento Italiano per la Gentilezza ... - Movimento Italiano per la Gentilezza</a:t>
            </a:r>
            <a:endParaRPr lang="it-IT" sz="2800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3096" y="254759"/>
            <a:ext cx="10131425" cy="1456267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 gentilezza emotiva </a:t>
            </a:r>
            <a:r>
              <a:rPr lang="it-IT" sz="2800" dirty="0" smtClean="0"/>
              <a:t>(Nicoletti P. 2024)</a:t>
            </a:r>
            <a:endParaRPr lang="it-IT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3097" y="1527918"/>
            <a:ext cx="10131425" cy="3649133"/>
          </a:xfrm>
        </p:spPr>
        <p:txBody>
          <a:bodyPr>
            <a:normAutofit fontScale="92500" lnSpcReduction="10000"/>
          </a:bodyPr>
          <a:lstStyle/>
          <a:p>
            <a:r>
              <a:rPr lang="it-IT" sz="4000" dirty="0" smtClean="0"/>
              <a:t>Tra gentilezza e intelligenza emotiva c’è un legame stretto ecco perché si parla di </a:t>
            </a:r>
            <a:r>
              <a:rPr lang="it-IT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gentilezza emotiva</a:t>
            </a:r>
            <a:r>
              <a:rPr lang="it-IT" sz="4000" dirty="0" smtClean="0"/>
              <a:t>. Mettere in gioco la nostra intelligenza cognitiva oltre che emotiva fa la differenza.</a:t>
            </a:r>
            <a:br>
              <a:rPr lang="it-IT" sz="4000" dirty="0" smtClean="0"/>
            </a:br>
            <a:r>
              <a:rPr lang="it-IT" sz="4000" dirty="0" smtClean="0"/>
              <a:t> Vuol dire, in parole semplici, attivare il pensiero e la ragione. </a:t>
            </a:r>
            <a:endParaRPr lang="it-IT" sz="2400" dirty="0"/>
          </a:p>
        </p:txBody>
      </p:sp>
      <p:pic>
        <p:nvPicPr>
          <p:cNvPr id="22530" name="Picture 2" descr="C:\Users\Utente\OneDrive - ASST Sette Laghi\Desktop\download (1)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05850" y="4800600"/>
            <a:ext cx="3486150" cy="2057400"/>
          </a:xfrm>
          <a:prstGeom prst="rect">
            <a:avLst/>
          </a:prstGeom>
          <a:noFill/>
        </p:spPr>
      </p:pic>
      <p:pic>
        <p:nvPicPr>
          <p:cNvPr id="7" name="~PP2223.WAV">
            <a:hlinkClick r:id="" action="ppaction://media"/>
          </p:cNvPr>
          <p:cNvPicPr>
            <a:picLocks noRot="1" noChangeAspect="1"/>
          </p:cNvPicPr>
          <p:nvPr>
            <a:wavAudioFile r:embed="rId1" name="~PP2223.WAV"/>
          </p:nvPr>
        </p:nvPicPr>
        <p:blipFill>
          <a:blip r:embed="rId4"/>
          <a:stretch>
            <a:fillRect/>
          </a:stretch>
        </p:blipFill>
        <p:spPr>
          <a:xfrm>
            <a:off x="11688763" y="63547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CECA8CF-29FA-BC1F-9647-DCBD95A40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Helvetica" panose="020B0604020202020204" pitchFamily="34" charset="0"/>
              </a:rPr>
              <a:t>La gentilezza</a:t>
            </a:r>
            <a:r>
              <a:rPr lang="it-IT" sz="4000" dirty="0">
                <a:latin typeface="+mn-lt"/>
                <a:cs typeface="Helvetica" panose="020B0604020202020204" pitchFamily="34" charset="0"/>
              </a:rPr>
              <a:t/>
            </a:r>
            <a:br>
              <a:rPr lang="it-IT" sz="4000" dirty="0">
                <a:latin typeface="+mn-lt"/>
                <a:cs typeface="Helvetica" panose="020B0604020202020204" pitchFamily="34" charset="0"/>
              </a:rPr>
            </a:br>
            <a:endParaRPr lang="it-IT" sz="4000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54702FE-33ED-5CAA-A942-722E37B2B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55181"/>
            <a:ext cx="10131425" cy="45932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 smtClean="0"/>
              <a:t>La gentilezza è riconosciuta come un valore e un’attitudine da coltivare, visti i numerosi benefici che apporta alla nostra vita e a quella degli altri. Sempre di più viene intesa quindi per quello che è: </a:t>
            </a:r>
            <a:r>
              <a:rPr lang="it-IT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una preziosa qualità dell’anima, una cortesia dell’essere che permette alle persone di connettersi sulla base della loro comune appartenenza, di sostenersi a vicenda nell’ascolto, nella solidarietà e nella comprensione. </a:t>
            </a:r>
            <a:endParaRPr lang="it-IT" sz="32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554" name="Picture 2" descr="C:\Users\Utente\OneDrive - ASST Sette Laghi\Desktop\download (2)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3525" y="11939"/>
            <a:ext cx="3038475" cy="2057400"/>
          </a:xfrm>
          <a:prstGeom prst="rect">
            <a:avLst/>
          </a:prstGeom>
          <a:noFill/>
        </p:spPr>
      </p:pic>
      <p:pic>
        <p:nvPicPr>
          <p:cNvPr id="7" name="~PP4082.WAV">
            <a:hlinkClick r:id="" action="ppaction://media"/>
          </p:cNvPr>
          <p:cNvPicPr>
            <a:picLocks noRot="1" noChangeAspect="1"/>
          </p:cNvPicPr>
          <p:nvPr>
            <a:wavAudioFile r:embed="rId1" name="~PP4082.WAV"/>
          </p:nvPr>
        </p:nvPicPr>
        <p:blipFill>
          <a:blip r:embed="rId4"/>
          <a:stretch>
            <a:fillRect/>
          </a:stretch>
        </p:blipFill>
        <p:spPr>
          <a:xfrm>
            <a:off x="11688763" y="63547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0223234"/>
      </p:ext>
    </p:extLst>
  </p:cSld>
  <p:clrMapOvr>
    <a:masterClrMapping/>
  </p:clrMapOvr>
  <p:transition advTm="591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4858" y="1828800"/>
            <a:ext cx="10131425" cy="4481015"/>
          </a:xfrm>
        </p:spPr>
        <p:txBody>
          <a:bodyPr>
            <a:normAutofit/>
          </a:bodyPr>
          <a:lstStyle/>
          <a:p>
            <a:r>
              <a:rPr lang="it-IT" sz="3600" dirty="0" smtClean="0"/>
              <a:t>Praticare una gentilezza cognitiva significa attuare comportamenti aperti e sintonizzati </a:t>
            </a:r>
            <a:r>
              <a:rPr lang="it-IT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sull’</a:t>
            </a:r>
            <a:r>
              <a:rPr lang="it-IT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ascolto vero di noi stessi</a:t>
            </a:r>
            <a:r>
              <a:rPr lang="it-IT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it-IT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 degli altri</a:t>
            </a:r>
            <a:r>
              <a:rPr lang="it-IT" sz="3600" b="1" dirty="0" smtClean="0"/>
              <a:t>.</a:t>
            </a:r>
            <a:r>
              <a:rPr lang="it-IT" sz="3600" dirty="0" smtClean="0"/>
              <a:t> la gentilezza cognitiva ci fa bene anche perché, tra l’altro, avendo una base fisiologica, calma il sistema nervoso simpatico e attiva il sistema nervoso parasimpatico </a:t>
            </a:r>
            <a:r>
              <a:rPr lang="it-IT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FONDAMENTALE NEL RAPPORTO </a:t>
            </a:r>
            <a:r>
              <a:rPr lang="it-IT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</a:t>
            </a:r>
            <a:r>
              <a:rPr lang="it-IT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CURA</a:t>
            </a:r>
            <a:endParaRPr lang="it-IT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Picture 2" descr="C:\Users\Utente\OneDrive - ASST Sette Laghi\Desktop\OIP (1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88748" y="163774"/>
            <a:ext cx="2529195" cy="1936915"/>
          </a:xfrm>
          <a:prstGeom prst="rect">
            <a:avLst/>
          </a:prstGeom>
          <a:noFill/>
        </p:spPr>
      </p:pic>
    </p:spTree>
  </p:cSld>
  <p:clrMapOvr>
    <a:masterClrMapping/>
  </p:clrMapOvr>
  <p:transition advTm="3843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Come si sviluppa la gentilezza cognitiva?</a:t>
            </a:r>
            <a:endParaRPr lang="it-IT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Prendi le </a:t>
            </a:r>
            <a:r>
              <a:rPr lang="it-IT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distanze da </a:t>
            </a:r>
            <a:r>
              <a:rPr lang="it-IT" sz="3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bias</a:t>
            </a:r>
            <a:r>
              <a:rPr lang="it-IT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cognitivi errati</a:t>
            </a:r>
            <a:r>
              <a:rPr lang="it-IT" sz="3200" b="1" dirty="0" smtClean="0"/>
              <a:t>. </a:t>
            </a:r>
            <a:r>
              <a:rPr lang="it-IT" sz="3200" dirty="0" smtClean="0"/>
              <a:t>Un </a:t>
            </a:r>
            <a:r>
              <a:rPr lang="it-IT" sz="3200" dirty="0" err="1" smtClean="0"/>
              <a:t>bias</a:t>
            </a:r>
            <a:r>
              <a:rPr lang="it-IT" sz="3200" dirty="0" smtClean="0"/>
              <a:t> cognitivo è quello chiamato “fallacia di </a:t>
            </a:r>
            <a:r>
              <a:rPr lang="it-IT" sz="3200" dirty="0" err="1" smtClean="0"/>
              <a:t>Gabler</a:t>
            </a:r>
            <a:r>
              <a:rPr lang="it-IT" sz="3200" dirty="0" smtClean="0"/>
              <a:t>” ed è la tendenza a dare credito al passato, così ogni giudizio viene influenzato da ciò che è già accaduto senza rinnovarsi mai sulla basi di condizioni che saranno, di certo, mutate.</a:t>
            </a:r>
            <a:endParaRPr lang="it-IT" sz="3200" dirty="0"/>
          </a:p>
        </p:txBody>
      </p:sp>
      <p:pic>
        <p:nvPicPr>
          <p:cNvPr id="25602" name="Picture 2" descr="C:\Users\Utente\OneDrive - ASST Sette Laghi\Desktop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6512" y="5775667"/>
            <a:ext cx="3184336" cy="760260"/>
          </a:xfrm>
          <a:prstGeom prst="rect">
            <a:avLst/>
          </a:prstGeom>
          <a:noFill/>
        </p:spPr>
      </p:pic>
    </p:spTree>
  </p:cSld>
  <p:clrMapOvr>
    <a:masterClrMapping/>
  </p:clrMapOvr>
  <p:transition advTm="5089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8506" y="573205"/>
            <a:ext cx="10131425" cy="5991367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Disattiva schemi di pensiero negativi:</a:t>
            </a:r>
            <a:r>
              <a:rPr lang="it-IT" sz="2800" dirty="0" smtClean="0"/>
              <a:t> “se sono gentile, le persone si approfitteranno di me”.</a:t>
            </a:r>
          </a:p>
          <a:p>
            <a: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Ripensa ai concetti a cui di solito ti riferisci</a:t>
            </a:r>
            <a:r>
              <a:rPr lang="it-IT" sz="2800" dirty="0" smtClean="0"/>
              <a:t> e prova ad analizzare se siano sostenuti dalla realtà.</a:t>
            </a:r>
          </a:p>
          <a:p>
            <a: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Rinnova il tuo </a:t>
            </a:r>
            <a:r>
              <a:rPr lang="it-IT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mindset</a:t>
            </a:r>
            <a:r>
              <a:rPr lang="it-IT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it-IT" sz="2800" dirty="0" smtClean="0"/>
              <a:t>Ti chiedi mai quale sia la tua forma mentale, quella in base a cui agisci e attui le tue scelte?</a:t>
            </a:r>
          </a:p>
          <a:p>
            <a:pPr lvl="0"/>
            <a: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Coltiva gentilezza verso di te</a:t>
            </a:r>
            <a:r>
              <a:rPr lang="it-IT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it-IT" sz="2800" dirty="0" smtClean="0"/>
              <a:t>Guarda ai tuoi errori come parte inevitabile di un cammino di crescita, prendi atto dei tuoi limiti e dove puoi migliora, gestisci i sensi di colpa che a volte ingigantiamo.</a:t>
            </a:r>
          </a:p>
          <a:p>
            <a: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Educare alla gentilezza</a:t>
            </a:r>
            <a:r>
              <a:rPr lang="it-IT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it-IT" sz="2800" dirty="0" smtClean="0"/>
              <a:t>- con l’esempio - è uno dei più bei doni che possiamo fare alle future generazioni.</a:t>
            </a:r>
          </a:p>
          <a:p>
            <a:r>
              <a:rPr lang="it-IT" u="sng" dirty="0" smtClean="0">
                <a:hlinkClick r:id="rId2"/>
              </a:rPr>
              <a:t>Comprendere sé stessi e gli altri: educazione ed intelligenza emotiva - </a:t>
            </a:r>
            <a:r>
              <a:rPr lang="it-IT" u="sng" dirty="0" err="1" smtClean="0">
                <a:hlinkClick r:id="rId2"/>
              </a:rPr>
              <a:t>Edulia</a:t>
            </a:r>
            <a:r>
              <a:rPr lang="it-IT" u="sng" dirty="0" smtClean="0">
                <a:hlinkClick r:id="rId2"/>
              </a:rPr>
              <a:t> </a:t>
            </a:r>
            <a:r>
              <a:rPr lang="it-IT" u="sng" dirty="0" err="1" smtClean="0">
                <a:hlinkClick r:id="rId2"/>
              </a:rPr>
              <a:t>Masterclass</a:t>
            </a:r>
            <a:r>
              <a:rPr lang="it-IT" u="sng" dirty="0" smtClean="0">
                <a:hlinkClick r:id="rId2"/>
              </a:rPr>
              <a:t> blog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ransition advTm="16351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A4D977B-D419-6ABA-57CF-482DF25C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87339"/>
            <a:ext cx="10131425" cy="900682"/>
          </a:xfrm>
        </p:spPr>
        <p:txBody>
          <a:bodyPr/>
          <a:lstStyle/>
          <a:p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Consapevolezza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E7B4520-E7E0-554B-411D-3D9461B42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36876"/>
            <a:ext cx="10131425" cy="552112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sz="2800" dirty="0"/>
              <a:t>Consapevolezza è </a:t>
            </a:r>
            <a:r>
              <a:rPr lang="it-IT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prendere</a:t>
            </a:r>
            <a:r>
              <a:rPr lang="it-IT" sz="2800" dirty="0"/>
              <a:t> coscienza. Ho scritto il verbo </a:t>
            </a:r>
            <a:r>
              <a:rPr lang="it-IT" sz="2800" i="1" dirty="0"/>
              <a:t>prendere</a:t>
            </a:r>
            <a:r>
              <a:rPr lang="it-IT" sz="2800" dirty="0"/>
              <a:t> in corsivo per evidenziare questa </a:t>
            </a:r>
            <a:r>
              <a:rPr lang="it-IT" sz="2800" b="1" dirty="0"/>
              <a:t>azione attiva</a:t>
            </a:r>
            <a:r>
              <a:rPr lang="it-IT" sz="2800" dirty="0"/>
              <a:t> che rende a trasformare la coscienza in consapevolezza e farne una virtù. La coscienza infatti, in quanto organo di cognizione, accompagna da sempre il vivere e agisce spesso indipendentemente dalla ragione elaborando le informazioni necessarie e sotto questo profilo non è una virtù ma piuttosto una qualità. Essa però in quanto coscienza naturale che funge da centro di raccolta e di elaborazione delle informazioni è del tutto passiva rispetto alla vita; è solo reazione, non è azione. </a:t>
            </a:r>
            <a:r>
              <a:rPr lang="it-I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 coscienza cessa di essere reazione quando il soggetto </a:t>
            </a:r>
            <a:r>
              <a:rPr lang="it-IT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prende</a:t>
            </a:r>
            <a:r>
              <a:rPr lang="it-I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coscienza. In questo caso la coscienza diviene attività, si trasforma in virtù e si chiama </a:t>
            </a:r>
            <a:r>
              <a:rPr lang="it-IT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consapevolezza</a:t>
            </a:r>
            <a:r>
              <a:rPr lang="it-I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r>
              <a:rPr lang="it-IT" sz="2800" dirty="0"/>
              <a:t> </a:t>
            </a:r>
          </a:p>
          <a:p>
            <a:pPr marL="0" indent="0" algn="just">
              <a:buNone/>
            </a:pPr>
            <a:r>
              <a:rPr lang="it-IT" sz="2200" dirty="0"/>
              <a:t>Mancuso 2019 La forza di essere migliori. Masera 2019 Tracce di empatia</a:t>
            </a:r>
          </a:p>
        </p:txBody>
      </p:sp>
      <p:pic>
        <p:nvPicPr>
          <p:cNvPr id="4" name="Picture 2" descr="C:\Users\Utente\OneDrive - ASST Sette Laghi\Desktop\download (3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3390" y="1"/>
            <a:ext cx="2688609" cy="1473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10774660"/>
      </p:ext>
    </p:extLst>
  </p:cSld>
  <p:clrMapOvr>
    <a:masterClrMapping/>
  </p:clrMapOvr>
  <p:transition advTm="7986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 smtClean="0">
                <a:latin typeface="Apple Chancery" pitchFamily="66" charset="0"/>
              </a:rPr>
              <a:t>abracadabra</a:t>
            </a:r>
            <a:endParaRPr lang="it-IT" sz="4800" dirty="0">
              <a:latin typeface="Apple Chancery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114684"/>
          </a:xfrm>
        </p:spPr>
        <p:txBody>
          <a:bodyPr>
            <a:normAutofit/>
          </a:bodyPr>
          <a:lstStyle/>
          <a:p>
            <a:r>
              <a:rPr lang="it-IT" sz="3600" dirty="0" err="1" smtClean="0"/>
              <a:t>Avarah</a:t>
            </a:r>
            <a:r>
              <a:rPr lang="it-IT" sz="3600" dirty="0" smtClean="0"/>
              <a:t> </a:t>
            </a:r>
            <a:r>
              <a:rPr lang="it-IT" sz="3600" dirty="0" err="1" smtClean="0"/>
              <a:t>kaDabra</a:t>
            </a:r>
            <a:r>
              <a:rPr lang="it-IT" sz="3600" dirty="0" smtClean="0"/>
              <a:t> </a:t>
            </a:r>
            <a:r>
              <a:rPr lang="it-IT" sz="3600" dirty="0" smtClean="0"/>
              <a:t>(</a:t>
            </a:r>
            <a:r>
              <a:rPr lang="it-IT" sz="3600" dirty="0" smtClean="0"/>
              <a:t>aramaico) “</a:t>
            </a:r>
            <a:r>
              <a:rPr lang="it-IT" sz="4800" dirty="0" smtClean="0">
                <a:latin typeface="Apple Chancery" pitchFamily="66" charset="0"/>
              </a:rPr>
              <a:t>io creo come parlo</a:t>
            </a:r>
            <a:r>
              <a:rPr lang="it-IT" sz="3600" dirty="0" smtClean="0"/>
              <a:t>”</a:t>
            </a:r>
            <a:endParaRPr lang="it-IT" sz="3600" dirty="0"/>
          </a:p>
        </p:txBody>
      </p:sp>
      <p:sp>
        <p:nvSpPr>
          <p:cNvPr id="1026" name="AutoShape 2" descr="Risultato immagine per incantesimi harry po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8" name="Picture 4" descr="Tutti gli incantesimi di Harry Potter in un video, e in ordin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4" y="3857628"/>
            <a:ext cx="4000528" cy="2410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3836" y="642918"/>
            <a:ext cx="11029616" cy="717883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tx1"/>
                </a:solidFill>
              </a:rPr>
              <a:t>Il potere delle parole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881026" y="1785926"/>
            <a:ext cx="8671776" cy="17847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3600" dirty="0" smtClean="0"/>
              <a:t>“</a:t>
            </a:r>
            <a:r>
              <a:rPr lang="it-IT" sz="3600" i="1" dirty="0" smtClean="0"/>
              <a:t>Le parole sono, nella mia non modesta opinione, la nostra massima e inesauribile fonte di magia, in grado sia di infliggere dolore che di alleviarlo</a:t>
            </a:r>
            <a:r>
              <a:rPr lang="it-IT" sz="3600" dirty="0" smtClean="0"/>
              <a:t>”</a:t>
            </a:r>
            <a:endParaRPr lang="it-IT" sz="3600" dirty="0"/>
          </a:p>
        </p:txBody>
      </p:sp>
      <p:pic>
        <p:nvPicPr>
          <p:cNvPr id="1026" name="Picture 2" descr="Harry Potter: cosa significano le ultime parole di Silente a Harr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9526" y="3477296"/>
            <a:ext cx="6130341" cy="3065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olo 1"/>
          <p:cNvSpPr txBox="1">
            <a:spLocks noGrp="1"/>
          </p:cNvSpPr>
          <p:nvPr>
            <p:ph type="title"/>
          </p:nvPr>
        </p:nvSpPr>
        <p:spPr>
          <a:xfrm>
            <a:off x="581192" y="702155"/>
            <a:ext cx="11029616" cy="1188721"/>
          </a:xfrm>
          <a:prstGeom prst="rect">
            <a:avLst/>
          </a:prstGeom>
        </p:spPr>
        <p:txBody>
          <a:bodyPr/>
          <a:lstStyle/>
          <a:p>
            <a:r>
              <a:t>Il percorso</a:t>
            </a:r>
          </a:p>
        </p:txBody>
      </p:sp>
      <p:sp>
        <p:nvSpPr>
          <p:cNvPr id="117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581191" y="2340864"/>
            <a:ext cx="11029617" cy="36344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2800" dirty="0" smtClean="0"/>
              <a:t>La comunicazione e la relazione oggi (il tempo di relazione è tempo di cura? Per chi?)</a:t>
            </a:r>
          </a:p>
          <a:p>
            <a:r>
              <a:rPr lang="it-IT" sz="2800" dirty="0" smtClean="0"/>
              <a:t>Umanizzazione delle cure: definizioni</a:t>
            </a:r>
          </a:p>
          <a:p>
            <a:r>
              <a:rPr lang="it-IT" sz="2800" dirty="0" smtClean="0"/>
              <a:t>La gentilezza </a:t>
            </a:r>
          </a:p>
          <a:p>
            <a:r>
              <a:rPr sz="2800" smtClean="0"/>
              <a:t>Il </a:t>
            </a:r>
            <a:r>
              <a:rPr sz="2800"/>
              <a:t>Codice deontologico</a:t>
            </a:r>
          </a:p>
          <a:p>
            <a:r>
              <a:rPr sz="2800" smtClean="0"/>
              <a:t>Essere </a:t>
            </a:r>
            <a:r>
              <a:rPr sz="2800"/>
              <a:t>consapevoli </a:t>
            </a:r>
          </a:p>
          <a:p>
            <a:endParaRPr sz="280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 carezza </a:t>
            </a:r>
            <a:r>
              <a:rPr lang="it-IT" sz="2800" dirty="0" smtClean="0"/>
              <a:t>(il tocco del gesto che cura)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 CAREZZA </a:t>
            </a:r>
            <a:r>
              <a:rPr lang="it-IT" sz="3600" dirty="0" smtClean="0"/>
              <a:t>è un delineare un perimetro, </a:t>
            </a:r>
            <a:r>
              <a:rPr lang="it-IT" sz="3600" dirty="0" err="1" smtClean="0"/>
              <a:t>perimetro</a:t>
            </a:r>
            <a:r>
              <a:rPr lang="it-IT" sz="3600" dirty="0" smtClean="0"/>
              <a:t> che tiene insieme i frammenti dell’altro e anche i nostri. </a:t>
            </a:r>
            <a:r>
              <a:rPr lang="it-IT" dirty="0" smtClean="0"/>
              <a:t>(Federico Leoni)</a:t>
            </a:r>
          </a:p>
          <a:p>
            <a:endParaRPr lang="it-IT" dirty="0" smtClean="0"/>
          </a:p>
          <a:p>
            <a:pPr>
              <a:buNone/>
            </a:pPr>
            <a:r>
              <a:rPr lang="it-IT" sz="3200" b="1" dirty="0" smtClean="0"/>
              <a:t>Dobbiamo recuperare la nostra umanità all’interno della relazione e del percorso di cura</a:t>
            </a:r>
            <a:endParaRPr lang="it-IT" sz="3200" b="1" dirty="0"/>
          </a:p>
        </p:txBody>
      </p:sp>
      <p:pic>
        <p:nvPicPr>
          <p:cNvPr id="27650" name="Picture 2" descr="C:\Users\Utente\OneDrive - ASST Sette Laghi\Desktop\download (4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8651" y="4298230"/>
            <a:ext cx="1833349" cy="2559770"/>
          </a:xfrm>
          <a:prstGeom prst="rect">
            <a:avLst/>
          </a:prstGeom>
          <a:noFill/>
        </p:spPr>
      </p:pic>
    </p:spTree>
  </p:cSld>
  <p:clrMapOvr>
    <a:masterClrMapping/>
  </p:clrMapOvr>
  <p:transition advTm="4132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parole e i </a:t>
            </a:r>
            <a:r>
              <a:rPr lang="it-IT" dirty="0" err="1" smtClean="0"/>
              <a:t>gesti…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sz="3600" i="1" dirty="0" err="1" smtClean="0"/>
              <a:t>wingardium</a:t>
            </a:r>
            <a:r>
              <a:rPr lang="it-IT" sz="3600" i="1" dirty="0" smtClean="0"/>
              <a:t> </a:t>
            </a:r>
            <a:r>
              <a:rPr lang="it-IT" sz="3600" i="1" dirty="0" err="1" smtClean="0"/>
              <a:t>leviosa</a:t>
            </a:r>
            <a:endParaRPr lang="it-IT" sz="3600" i="1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r>
              <a:rPr lang="it-IT" sz="4000" i="1" dirty="0" err="1" smtClean="0"/>
              <a:t>wingardium</a:t>
            </a:r>
            <a:r>
              <a:rPr lang="it-IT" sz="4000" i="1" dirty="0" smtClean="0"/>
              <a:t> </a:t>
            </a:r>
            <a:r>
              <a:rPr lang="it-IT" sz="4000" i="1" dirty="0" err="1" smtClean="0"/>
              <a:t>leviosa</a:t>
            </a:r>
            <a:endParaRPr lang="it-IT" sz="4000" i="1" dirty="0"/>
          </a:p>
        </p:txBody>
      </p:sp>
      <p:pic>
        <p:nvPicPr>
          <p:cNvPr id="35842" name="Picture 2" descr="WINGARDIUM LEVIOSA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9403" y="3079166"/>
            <a:ext cx="5227794" cy="2940634"/>
          </a:xfrm>
          <a:prstGeom prst="rect">
            <a:avLst/>
          </a:prstGeom>
          <a:noFill/>
        </p:spPr>
      </p:pic>
      <p:pic>
        <p:nvPicPr>
          <p:cNvPr id="35846" name="Picture 6" descr="Risultato immagine per wingardium levios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882" y="3905250"/>
            <a:ext cx="4762500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olo 1"/>
          <p:cNvSpPr txBox="1">
            <a:spLocks noGrp="1"/>
          </p:cNvSpPr>
          <p:nvPr>
            <p:ph type="title"/>
          </p:nvPr>
        </p:nvSpPr>
        <p:spPr>
          <a:xfrm>
            <a:off x="650875" y="265310"/>
            <a:ext cx="10890250" cy="634116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alibri" pitchFamily="34" charset="0"/>
                <a:cs typeface="Calibri" pitchFamily="34" charset="0"/>
              </a:rPr>
              <a:t>Codice Deontologico </a:t>
            </a:r>
            <a:r>
              <a:rPr smtClean="0">
                <a:latin typeface="Calibri" pitchFamily="34" charset="0"/>
                <a:cs typeface="Calibri" pitchFamily="34" charset="0"/>
              </a:rPr>
              <a:t>FNOP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I</a:t>
            </a:r>
            <a:br>
              <a:rPr lang="it-IT" dirty="0" smtClean="0">
                <a:latin typeface="Calibri" pitchFamily="34" charset="0"/>
                <a:cs typeface="Calibri" pitchFamily="34" charset="0"/>
              </a:rPr>
            </a:br>
            <a:r>
              <a:rPr>
                <a:latin typeface="Calibri" pitchFamily="34" charset="0"/>
                <a:cs typeface="Calibri" pitchFamily="34" charset="0"/>
              </a:rPr>
              <a:t/>
            </a:r>
            <a:br>
              <a:rPr>
                <a:latin typeface="Calibri" pitchFamily="34" charset="0"/>
                <a:cs typeface="Calibri" pitchFamily="34" charset="0"/>
              </a:rPr>
            </a:br>
            <a:r>
              <a:rPr b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ART. 1 - VALORI </a:t>
            </a:r>
            <a:br>
              <a:rPr b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</a:br>
            <a:r>
              <a:rPr b="0" cap="none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…</a:t>
            </a:r>
            <a:r>
              <a:rPr lang="it-IT" b="1" cap="none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Consapevole, autonomo e </a:t>
            </a:r>
            <a:r>
              <a:rPr lang="it-IT" b="1" cap="none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responsabile</a:t>
            </a:r>
            <a:r>
              <a:rPr lang="it-IT" b="0" cap="none" dirty="0" err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…</a:t>
            </a:r>
            <a:r>
              <a:rPr b="0" cap="none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Agente </a:t>
            </a:r>
            <a:r>
              <a:rPr cap="none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attivo nel contesto sociale</a:t>
            </a:r>
            <a:r>
              <a:rPr b="0" cap="none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…</a:t>
            </a:r>
            <a:br>
              <a:rPr b="0" cap="none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</a:br>
            <a:r>
              <a:rPr b="0" cap="none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b="0" cap="none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</a:br>
            <a:r>
              <a:rPr b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ART. 3 - RISPETTO E NON DISCRIMINAZIONE </a:t>
            </a:r>
            <a:br>
              <a:rPr b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</a:br>
            <a:r>
              <a:rPr b="0" cap="none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L’infermiere </a:t>
            </a:r>
            <a:r>
              <a:rPr cap="none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cura e si prende cura </a:t>
            </a:r>
            <a:r>
              <a:rPr b="0" cap="none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della </a:t>
            </a:r>
            <a:r>
              <a:rPr cap="none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persona </a:t>
            </a:r>
            <a:r>
              <a:rPr b="0" cap="none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assistita…</a:t>
            </a:r>
            <a:br>
              <a:rPr b="0" cap="none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</a:br>
            <a:r>
              <a:rPr b="0" cap="none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b="0" cap="none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</a:br>
            <a:r>
              <a:rPr b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ART. 3 - RISPETTO E NON DISCRIMINAZIONE </a:t>
            </a:r>
            <a:br>
              <a:rPr b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</a:br>
            <a:r>
              <a:rPr b="0" cap="none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…nel </a:t>
            </a:r>
            <a:r>
              <a:rPr cap="none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rispetto</a:t>
            </a:r>
            <a:r>
              <a:rPr b="0" cap="none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… delle </a:t>
            </a:r>
            <a:r>
              <a:rPr cap="none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sue scelte </a:t>
            </a:r>
            <a:r>
              <a:rPr b="0" cap="none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di vita e concezione di salute e benessere…</a:t>
            </a:r>
            <a:br>
              <a:rPr b="0" cap="none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</a:br>
            <a:endParaRPr cap="none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9" name="Segnaposto numero diapositiva 2"/>
          <p:cNvSpPr txBox="1">
            <a:spLocks noGrp="1"/>
          </p:cNvSpPr>
          <p:nvPr>
            <p:ph type="sldNum" sz="quarter" idx="4294967295"/>
          </p:nvPr>
        </p:nvSpPr>
        <p:spPr>
          <a:xfrm>
            <a:off x="11436596" y="6490906"/>
            <a:ext cx="174214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22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asellaDiTesto 3"/>
          <p:cNvSpPr txBox="1"/>
          <p:nvPr/>
        </p:nvSpPr>
        <p:spPr>
          <a:xfrm>
            <a:off x="579603" y="874161"/>
            <a:ext cx="10755949" cy="532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alibri" pitchFamily="34" charset="0"/>
                <a:cs typeface="Calibri" pitchFamily="34" charset="0"/>
              </a:rPr>
              <a:t>Codice Deontologico FNOPI</a:t>
            </a:r>
          </a:p>
          <a:p>
            <a:pPr algn="ctr"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it-IT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</a:br>
            <a:r>
              <a:rPr lang="it-IT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ART. 4 - RELAZIONE </a:t>
            </a:r>
            <a:r>
              <a:rPr lang="it-IT" dirty="0" err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DI</a:t>
            </a:r>
            <a:r>
              <a:rPr lang="it-IT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err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CURA…</a:t>
            </a:r>
            <a:r>
              <a:rPr lang="it-IT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it-IT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</a:br>
            <a:r>
              <a:rPr lang="it-IT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L’infermiere si fa garante che la </a:t>
            </a:r>
            <a:r>
              <a:rPr lang="it-IT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persona</a:t>
            </a:r>
            <a:r>
              <a:rPr lang="it-IT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assistita non sia </a:t>
            </a:r>
            <a:r>
              <a:rPr lang="it-IT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mai lasciata in abbandono</a:t>
            </a:r>
            <a:r>
              <a:rPr lang="it-IT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err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…</a:t>
            </a:r>
            <a:r>
              <a:rPr lang="it-IT" b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il</a:t>
            </a:r>
            <a:r>
              <a:rPr lang="it-IT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tempo di relazione è tempo di cura</a:t>
            </a:r>
          </a:p>
          <a:p>
            <a:pPr algn="ctr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 lang="it-IT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smtClean="0">
                <a:latin typeface="Calibri" pitchFamily="34" charset="0"/>
                <a:cs typeface="Calibri" pitchFamily="34" charset="0"/>
              </a:rPr>
              <a:t>ART</a:t>
            </a:r>
            <a:r>
              <a:rPr>
                <a:latin typeface="Calibri" pitchFamily="34" charset="0"/>
                <a:cs typeface="Calibri" pitchFamily="34" charset="0"/>
              </a:rPr>
              <a:t>. 17 - RAPPORTO CON LA PERSONA ASSISTITA NEL PERCORSO DI CURA </a:t>
            </a:r>
            <a:br>
              <a:rPr>
                <a:latin typeface="Calibri" pitchFamily="34" charset="0"/>
                <a:cs typeface="Calibri" pitchFamily="34" charset="0"/>
              </a:rPr>
            </a:br>
            <a:r>
              <a:rPr>
                <a:latin typeface="Calibri" pitchFamily="34" charset="0"/>
                <a:cs typeface="Calibri" pitchFamily="34" charset="0"/>
              </a:rPr>
              <a:t>Nel percorso di cura l’Infermiere </a:t>
            </a:r>
            <a:r>
              <a:rPr b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valorizza e accoglie il contributo della persona</a:t>
            </a:r>
            <a:r>
              <a:rPr>
                <a:latin typeface="Calibri" pitchFamily="34" charset="0"/>
                <a:cs typeface="Calibri" pitchFamily="34" charset="0"/>
              </a:rPr>
              <a:t>, il </a:t>
            </a:r>
            <a:r>
              <a:rPr b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suo punto di vista </a:t>
            </a:r>
            <a:r>
              <a:rPr>
                <a:latin typeface="Calibri" pitchFamily="34" charset="0"/>
                <a:cs typeface="Calibri" pitchFamily="34" charset="0"/>
              </a:rPr>
              <a:t>e le </a:t>
            </a:r>
            <a:r>
              <a:rPr b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sue emozioni</a:t>
            </a:r>
            <a:r>
              <a:rPr b="1">
                <a:latin typeface="Calibri" pitchFamily="34" charset="0"/>
                <a:cs typeface="Calibri" pitchFamily="34" charset="0"/>
              </a:rPr>
              <a:t> </a:t>
            </a:r>
            <a:r>
              <a:rPr>
                <a:latin typeface="Calibri" pitchFamily="34" charset="0"/>
                <a:cs typeface="Calibri" pitchFamily="34" charset="0"/>
              </a:rPr>
              <a:t>e </a:t>
            </a:r>
            <a:r>
              <a:rPr b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facilita l’espressione della sofferenza</a:t>
            </a:r>
            <a:r>
              <a:rPr>
                <a:latin typeface="Calibri" pitchFamily="34" charset="0"/>
                <a:cs typeface="Calibri" pitchFamily="34" charset="0"/>
              </a:rPr>
              <a:t>. </a:t>
            </a:r>
            <a:br>
              <a:rPr>
                <a:latin typeface="Calibri" pitchFamily="34" charset="0"/>
                <a:cs typeface="Calibri" pitchFamily="34" charset="0"/>
              </a:rPr>
            </a:br>
            <a:endParaRPr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696912" y="1743075"/>
            <a:ext cx="10131426" cy="3649663"/>
          </a:xfrm>
          <a:prstGeom prst="rect">
            <a:avLst/>
          </a:prstGeom>
        </p:spPr>
        <p:txBody>
          <a:bodyPr/>
          <a:lstStyle/>
          <a:p>
            <a:pPr marL="305999" indent="-305999" algn="ctr">
              <a:spcBef>
                <a:spcPts val="800"/>
              </a:spcBef>
              <a:defRPr sz="3600"/>
            </a:pPr>
            <a:r>
              <a:t>…La salute è piuttosto un progetto globale, capace anche di inquadrare i fallimenti terapeutici – compreso l’atto stesso con cui siamo chiamati a di necessità ad arrenderci alla morte – in </a:t>
            </a:r>
            <a:r>
              <a:rPr>
                <a:solidFill>
                  <a:schemeClr val="accent1"/>
                </a:solidFill>
              </a:rPr>
              <a:t>un abbraccio </a:t>
            </a:r>
            <a:r>
              <a:t>che ha un solo nome: </a:t>
            </a:r>
            <a:r>
              <a:rPr i="1"/>
              <a:t>CURA</a:t>
            </a:r>
          </a:p>
          <a:p>
            <a:pPr marL="0" indent="0" algn="ctr">
              <a:spcBef>
                <a:spcPts val="500"/>
              </a:spcBef>
              <a:buSzTx/>
              <a:buFont typeface="Wingdings 2"/>
              <a:buNone/>
              <a:defRPr sz="2400" i="1"/>
            </a:pPr>
            <a:r>
              <a:t>Spinsanti 2022. La cura in modalità palliativa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La carezza e l’abbraccio gentili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latin typeface="Calibri" pitchFamily="34" charset="0"/>
                <a:cs typeface="Calibri" pitchFamily="34" charset="0"/>
              </a:rPr>
              <a:t>La carezza e l’abbraccio sono un delineare un perimetro che “contiene” e tiene insieme i frammenti dell’altro e anche i nostri.</a:t>
            </a:r>
          </a:p>
          <a:p>
            <a:pPr>
              <a:buNone/>
            </a:pPr>
            <a:r>
              <a:rPr lang="it-IT" sz="2400" dirty="0" smtClean="0">
                <a:latin typeface="Calibri" pitchFamily="34" charset="0"/>
                <a:cs typeface="Calibri" pitchFamily="34" charset="0"/>
              </a:rPr>
              <a:t>Federico Leoni</a:t>
            </a:r>
            <a:endParaRPr lang="it-IT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639762" y="1284287"/>
            <a:ext cx="10131426" cy="49307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700"/>
              </a:spcBef>
              <a:buSzTx/>
              <a:buFont typeface="Wingdings 2"/>
              <a:buNone/>
              <a:defRPr sz="3200"/>
            </a:pPr>
            <a:r>
              <a:rPr/>
              <a:t>Essere </a:t>
            </a:r>
            <a:r>
              <a:rPr smtClean="0"/>
              <a:t>infermiere</a:t>
            </a:r>
            <a:r>
              <a:rPr lang="it-IT" dirty="0" smtClean="0"/>
              <a:t>/professionista della salute</a:t>
            </a:r>
            <a:r>
              <a:rPr smtClean="0"/>
              <a:t> </a:t>
            </a:r>
            <a:r>
              <a:t>vuol dire aver  sperimentato che la massima espressione del dolore che diventa bellezza dell’incontro (</a:t>
            </a:r>
            <a:r>
              <a:rPr>
                <a:solidFill>
                  <a:srgbClr val="FF0000"/>
                </a:solidFill>
              </a:rPr>
              <a:t>Kairòs</a:t>
            </a:r>
            <a:r>
              <a:t>) si esplicita nel </a:t>
            </a:r>
            <a:r>
              <a:rPr b="1">
                <a:solidFill>
                  <a:schemeClr val="accent2"/>
                </a:solidFill>
              </a:rPr>
              <a:t>gesto assistenziale che cura</a:t>
            </a:r>
            <a:r>
              <a:t>, perché anche nella cura della vita che porta la morte, cui si associa il dolore umano della perdita, (Kronós) noi possiamo recuperare la «bellezza</a:t>
            </a:r>
            <a:r>
              <a:rPr>
                <a:solidFill>
                  <a:schemeClr val="bg2"/>
                </a:solidFill>
              </a:rPr>
              <a:t>»</a:t>
            </a:r>
            <a:r>
              <a:rPr>
                <a:solidFill>
                  <a:schemeClr val="accent2"/>
                </a:solidFill>
              </a:rPr>
              <a:t> </a:t>
            </a:r>
            <a:r>
              <a:rPr b="1">
                <a:solidFill>
                  <a:schemeClr val="accent2"/>
                </a:solidFill>
              </a:rPr>
              <a:t>del gesto ricco di intenzionalità</a:t>
            </a:r>
            <a:r>
              <a:rPr/>
              <a:t>, </a:t>
            </a:r>
            <a:r>
              <a:rPr smtClean="0"/>
              <a:t>compassione</a:t>
            </a:r>
            <a:r>
              <a:rPr lang="it-IT" dirty="0" smtClean="0"/>
              <a:t>, </a:t>
            </a:r>
            <a:r>
              <a:rPr smtClean="0"/>
              <a:t>competenza</a:t>
            </a:r>
            <a:r>
              <a:t>, </a:t>
            </a:r>
            <a:r>
              <a:rPr sz="3200" b="1">
                <a:solidFill>
                  <a:schemeClr val="accent2"/>
                </a:solidFill>
              </a:rPr>
              <a:t>gentilezza</a:t>
            </a:r>
            <a:r>
              <a:t> e incontro fermando così con Kairós l’attimo di massima bellezza eterno come Aion. 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olo 1"/>
          <p:cNvSpPr txBox="1">
            <a:spLocks noGrp="1"/>
          </p:cNvSpPr>
          <p:nvPr>
            <p:ph type="title"/>
          </p:nvPr>
        </p:nvSpPr>
        <p:spPr>
          <a:xfrm>
            <a:off x="581192" y="702155"/>
            <a:ext cx="11029616" cy="1188721"/>
          </a:xfrm>
          <a:prstGeom prst="rect">
            <a:avLst/>
          </a:prstGeom>
        </p:spPr>
        <p:txBody>
          <a:bodyPr/>
          <a:lstStyle/>
          <a:p>
            <a:r>
              <a:t>Le domande</a:t>
            </a:r>
          </a:p>
        </p:txBody>
      </p:sp>
      <p:sp>
        <p:nvSpPr>
          <p:cNvPr id="120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581191" y="2340864"/>
            <a:ext cx="11029617" cy="36344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defRPr>
                <a:solidFill>
                  <a:srgbClr val="242424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it-IT" sz="2800" b="1" dirty="0" smtClean="0">
                <a:solidFill>
                  <a:schemeClr val="accent1"/>
                </a:solidFill>
              </a:rPr>
              <a:t>Perché</a:t>
            </a:r>
            <a:r>
              <a:rPr lang="it-IT" sz="2800" dirty="0" smtClean="0"/>
              <a:t> sono un professionista della salute?</a:t>
            </a:r>
          </a:p>
          <a:p>
            <a:pPr marL="0" indent="0">
              <a:buSzTx/>
              <a:buNone/>
              <a:defRPr>
                <a:solidFill>
                  <a:srgbClr val="242424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 lang="it-IT" sz="2800" dirty="0" smtClean="0"/>
          </a:p>
          <a:p>
            <a:pPr marL="0" indent="0">
              <a:buSzTx/>
              <a:defRPr>
                <a:solidFill>
                  <a:srgbClr val="242424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it-IT" sz="2800" b="1" dirty="0" smtClean="0">
                <a:solidFill>
                  <a:schemeClr val="accent1"/>
                </a:solidFill>
              </a:rPr>
              <a:t>Come</a:t>
            </a:r>
            <a:r>
              <a:rPr lang="it-IT" sz="2800" dirty="0" smtClean="0"/>
              <a:t> sono un professionista della salute? </a:t>
            </a:r>
            <a:r>
              <a:rPr sz="2800"/>
              <a:t> 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egnaposto numero diapositiva 2"/>
          <p:cNvSpPr txBox="1">
            <a:spLocks noGrp="1"/>
          </p:cNvSpPr>
          <p:nvPr>
            <p:ph type="sldNum" sz="quarter" idx="4294967295"/>
          </p:nvPr>
        </p:nvSpPr>
        <p:spPr>
          <a:xfrm>
            <a:off x="11366523" y="6490906"/>
            <a:ext cx="244287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28</a:t>
            </a:fld>
            <a:endParaRPr/>
          </a:p>
        </p:txBody>
      </p:sp>
      <p:sp>
        <p:nvSpPr>
          <p:cNvPr id="201" name="CasellaDiTesto 4"/>
          <p:cNvSpPr txBox="1"/>
          <p:nvPr/>
        </p:nvSpPr>
        <p:spPr>
          <a:xfrm>
            <a:off x="1025207" y="1870075"/>
            <a:ext cx="10313036" cy="4339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 b="1">
                <a:solidFill>
                  <a:schemeClr val="accent1"/>
                </a:solidFill>
              </a:defRPr>
            </a:pPr>
            <a:r>
              <a:t>“Io non scelgo CHI assistere e curare ma scelgo </a:t>
            </a:r>
            <a:r>
              <a:rPr/>
              <a:t>DI </a:t>
            </a:r>
            <a:r>
              <a:rPr smtClean="0"/>
              <a:t>curare</a:t>
            </a:r>
            <a:r>
              <a:rPr lang="it-IT" dirty="0" smtClean="0"/>
              <a:t> e posso scegliere anche COME curare ” </a:t>
            </a:r>
            <a:endParaRPr sz="900"/>
          </a:p>
          <a:p>
            <a:pPr algn="ctr">
              <a:defRPr sz="3600" b="1">
                <a:solidFill>
                  <a:schemeClr val="accent1"/>
                </a:solidFill>
              </a:defRPr>
            </a:pPr>
            <a:endParaRPr/>
          </a:p>
          <a:p>
            <a:pPr algn="ctr">
              <a:defRPr sz="3600" b="1">
                <a:solidFill>
                  <a:schemeClr val="accent1"/>
                </a:solidFill>
              </a:defRPr>
            </a:pPr>
            <a:endParaRPr/>
          </a:p>
          <a:p>
            <a:pPr algn="ctr">
              <a:defRPr sz="3600" b="1">
                <a:solidFill>
                  <a:schemeClr val="accent1"/>
                </a:solidFill>
              </a:defRPr>
            </a:pPr>
            <a:r>
              <a:t/>
            </a:r>
            <a:br/>
            <a:r>
              <a:rPr>
                <a:solidFill>
                  <a:srgbClr val="000000"/>
                </a:solidFill>
              </a:rPr>
              <a:t>Grazie per l’attenzione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egnaposto numero diapositiva 1"/>
          <p:cNvSpPr txBox="1">
            <a:spLocks noGrp="1"/>
          </p:cNvSpPr>
          <p:nvPr>
            <p:ph type="sldNum" sz="quarter" idx="4294967295"/>
          </p:nvPr>
        </p:nvSpPr>
        <p:spPr>
          <a:xfrm>
            <a:off x="11366523" y="6490906"/>
            <a:ext cx="244287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29</a:t>
            </a:fld>
            <a:endParaRPr/>
          </a:p>
        </p:txBody>
      </p:sp>
      <p:sp>
        <p:nvSpPr>
          <p:cNvPr id="204" name="CasellaDiTesto 4"/>
          <p:cNvSpPr txBox="1"/>
          <p:nvPr/>
        </p:nvSpPr>
        <p:spPr>
          <a:xfrm>
            <a:off x="452398" y="785794"/>
            <a:ext cx="10943274" cy="4339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 b="1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alibri" pitchFamily="34" charset="0"/>
                <a:cs typeface="Calibri" pitchFamily="34" charset="0"/>
              </a:rPr>
              <a:t>Biblioterapia:</a:t>
            </a:r>
            <a:endParaRPr sz="2000">
              <a:latin typeface="Calibri" pitchFamily="34" charset="0"/>
              <a:cs typeface="Calibri" pitchFamily="34" charset="0"/>
            </a:endParaRPr>
          </a:p>
          <a:p>
            <a:pPr>
              <a:defRPr sz="2000" b="1">
                <a:latin typeface="Calibri"/>
                <a:ea typeface="Calibri"/>
                <a:cs typeface="Calibri"/>
                <a:sym typeface="Calibri"/>
              </a:defRPr>
            </a:pPr>
            <a:endParaRPr>
              <a:latin typeface="Calibri" pitchFamily="34" charset="0"/>
              <a:cs typeface="Calibri" pitchFamily="34" charset="0"/>
            </a:endParaRPr>
          </a:p>
          <a:p>
            <a:pPr>
              <a:buSzPct val="100000"/>
              <a:buFont typeface="Arial"/>
              <a:buChar char="•"/>
              <a:defRPr sz="2000">
                <a:latin typeface="-webkit-standard"/>
                <a:ea typeface="-webkit-standard"/>
                <a:cs typeface="-webkit-standard"/>
                <a:sym typeface="-webkit-standard"/>
              </a:defRPr>
            </a:pPr>
            <a:r>
              <a:rPr smtClean="0">
                <a:latin typeface="Calibri" pitchFamily="34" charset="0"/>
                <a:cs typeface="Calibri" pitchFamily="34" charset="0"/>
              </a:rPr>
              <a:t>Bauman </a:t>
            </a:r>
            <a:r>
              <a:rPr>
                <a:latin typeface="Calibri" pitchFamily="34" charset="0"/>
                <a:cs typeface="Calibri" pitchFamily="34" charset="0"/>
              </a:rPr>
              <a:t>Z., Donskis L., (2019) </a:t>
            </a:r>
            <a:r>
              <a:rPr i="1">
                <a:latin typeface="Calibri" pitchFamily="34" charset="0"/>
                <a:cs typeface="Calibri" pitchFamily="34" charset="0"/>
              </a:rPr>
              <a:t>Cecità morale</a:t>
            </a:r>
            <a:r>
              <a:rPr>
                <a:latin typeface="Calibri" pitchFamily="34" charset="0"/>
                <a:cs typeface="Calibri" pitchFamily="34" charset="0"/>
              </a:rPr>
              <a:t>. Milano, Laterza (pp. 20-22)</a:t>
            </a:r>
          </a:p>
          <a:p>
            <a:pPr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alibri" pitchFamily="34" charset="0"/>
                <a:cs typeface="Calibri" pitchFamily="34" charset="0"/>
              </a:rPr>
              <a:t>B</a:t>
            </a:r>
            <a:r>
              <a:rPr sz="2000">
                <a:latin typeface="Calibri" pitchFamily="34" charset="0"/>
                <a:cs typeface="Calibri" pitchFamily="34" charset="0"/>
              </a:rPr>
              <a:t>yung-Chul Han (2015). </a:t>
            </a:r>
            <a:r>
              <a:rPr sz="2000" i="1">
                <a:latin typeface="Calibri" pitchFamily="34" charset="0"/>
                <a:cs typeface="Calibri" pitchFamily="34" charset="0"/>
              </a:rPr>
              <a:t>La salvezza del bello. Milano: </a:t>
            </a:r>
            <a:r>
              <a:rPr sz="2000">
                <a:latin typeface="Calibri" pitchFamily="34" charset="0"/>
                <a:cs typeface="Calibri" pitchFamily="34" charset="0"/>
              </a:rPr>
              <a:t>Edizioni Nottetempo</a:t>
            </a:r>
            <a:endParaRPr sz="2000" i="1">
              <a:latin typeface="Calibri" pitchFamily="34" charset="0"/>
              <a:cs typeface="Calibri" pitchFamily="34" charset="0"/>
            </a:endParaRPr>
          </a:p>
          <a:p>
            <a:pPr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smtClean="0">
                <a:latin typeface="Calibri" pitchFamily="34" charset="0"/>
                <a:cs typeface="Calibri" pitchFamily="34" charset="0"/>
              </a:rPr>
              <a:t>FNOPI </a:t>
            </a:r>
            <a:r>
              <a:rPr>
                <a:latin typeface="Calibri" pitchFamily="34" charset="0"/>
                <a:cs typeface="Calibri" pitchFamily="34" charset="0"/>
              </a:rPr>
              <a:t>(2019). </a:t>
            </a:r>
            <a:r>
              <a:rPr i="1">
                <a:latin typeface="Calibri" pitchFamily="34" charset="0"/>
                <a:cs typeface="Calibri" pitchFamily="34" charset="0"/>
              </a:rPr>
              <a:t>Codice Deontologico delle Professioni Infermieristiche. </a:t>
            </a:r>
            <a:r>
              <a:rPr>
                <a:latin typeface="Calibri" pitchFamily="34" charset="0"/>
                <a:cs typeface="Calibri" pitchFamily="34" charset="0"/>
              </a:rPr>
              <a:t>Roma:</a:t>
            </a:r>
            <a:r>
              <a:rPr i="1">
                <a:latin typeface="Calibri" pitchFamily="34" charset="0"/>
                <a:cs typeface="Calibri" pitchFamily="34" charset="0"/>
              </a:rPr>
              <a:t> </a:t>
            </a:r>
            <a:r>
              <a:rPr>
                <a:latin typeface="Calibri" pitchFamily="34" charset="0"/>
                <a:cs typeface="Calibri" pitchFamily="34" charset="0"/>
              </a:rPr>
              <a:t>FNOPI</a:t>
            </a:r>
          </a:p>
          <a:p>
            <a:pPr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Calibri" pitchFamily="34" charset="0"/>
                <a:cs typeface="Calibri" pitchFamily="34" charset="0"/>
              </a:rPr>
              <a:t>Masera G. (2021).</a:t>
            </a:r>
            <a:r>
              <a:rPr i="1">
                <a:latin typeface="Calibri" pitchFamily="34" charset="0"/>
                <a:cs typeface="Calibri" pitchFamily="34" charset="0"/>
              </a:rPr>
              <a:t>Tracce di empatia. Per una consapevolezza, gentilezza e compassione</a:t>
            </a:r>
            <a:r>
              <a:rPr>
                <a:latin typeface="Calibri" pitchFamily="34" charset="0"/>
                <a:cs typeface="Calibri" pitchFamily="34" charset="0"/>
              </a:rPr>
              <a:t>. Torino: Effatà Editrice </a:t>
            </a:r>
          </a:p>
          <a:p>
            <a:pPr>
              <a:buSzPct val="100000"/>
              <a:buFont typeface="Arial"/>
              <a:buChar char="•"/>
              <a:defRPr sz="2000">
                <a:latin typeface="-webkit-standard"/>
                <a:ea typeface="-webkit-standard"/>
                <a:cs typeface="-webkit-standard"/>
                <a:sym typeface="-webkit-standard"/>
              </a:defRPr>
            </a:pPr>
            <a:r>
              <a:rPr>
                <a:latin typeface="Calibri" pitchFamily="34" charset="0"/>
                <a:cs typeface="Calibri" pitchFamily="34" charset="0"/>
              </a:rPr>
              <a:t>Mortari L. (2019) </a:t>
            </a:r>
            <a:r>
              <a:rPr i="1">
                <a:latin typeface="Calibri" pitchFamily="34" charset="0"/>
                <a:cs typeface="Calibri" pitchFamily="34" charset="0"/>
              </a:rPr>
              <a:t>Aver cura di sé</a:t>
            </a:r>
            <a:r>
              <a:rPr>
                <a:latin typeface="Calibri" pitchFamily="34" charset="0"/>
                <a:cs typeface="Calibri" pitchFamily="34" charset="0"/>
              </a:rPr>
              <a:t>. Milano, Raffaello Cortina </a:t>
            </a:r>
            <a:r>
              <a:rPr smtClean="0">
                <a:latin typeface="Calibri" pitchFamily="34" charset="0"/>
                <a:cs typeface="Calibri" pitchFamily="34" charset="0"/>
              </a:rPr>
              <a:t>Editore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>
              <a:buSzPct val="100000"/>
              <a:buFont typeface="Arial"/>
              <a:buChar char="•"/>
              <a:defRPr sz="2000">
                <a:latin typeface="-webkit-standard"/>
                <a:ea typeface="-webkit-standard"/>
                <a:cs typeface="-webkit-standard"/>
                <a:sym typeface="-webkit-standard"/>
              </a:defRPr>
            </a:pPr>
            <a:r>
              <a:rPr lang="it-IT" sz="2000" dirty="0" err="1" smtClean="0">
                <a:latin typeface="Calibri" pitchFamily="34" charset="0"/>
                <a:ea typeface="-webkit-standard"/>
                <a:cs typeface="Calibri" pitchFamily="34" charset="0"/>
                <a:sym typeface="-webkit-standard"/>
              </a:rPr>
              <a:t>Nicoletti</a:t>
            </a:r>
            <a:r>
              <a:rPr lang="it-IT" sz="2000" dirty="0" smtClean="0">
                <a:latin typeface="Calibri" pitchFamily="34" charset="0"/>
                <a:ea typeface="-webkit-standard"/>
                <a:cs typeface="Calibri" pitchFamily="34" charset="0"/>
                <a:sym typeface="-webkit-standard"/>
              </a:rPr>
              <a:t> P. (2024) </a:t>
            </a:r>
            <a:r>
              <a:rPr lang="it-IT" sz="2000" dirty="0" smtClean="0">
                <a:latin typeface="Calibri" pitchFamily="34" charset="0"/>
                <a:ea typeface="-webkit-standard"/>
                <a:cs typeface="Calibri" pitchFamily="34" charset="0"/>
                <a:sym typeface="-webkit-standard"/>
                <a:hlinkClick r:id="rId2"/>
              </a:rPr>
              <a:t>Comprendere sé stessi e gli altri: educazione ed intelligenza emotiva - </a:t>
            </a:r>
            <a:r>
              <a:rPr lang="it-IT" sz="2000" dirty="0" err="1" smtClean="0">
                <a:latin typeface="Calibri" pitchFamily="34" charset="0"/>
                <a:ea typeface="-webkit-standard"/>
                <a:cs typeface="Calibri" pitchFamily="34" charset="0"/>
                <a:sym typeface="-webkit-standard"/>
                <a:hlinkClick r:id="rId2"/>
              </a:rPr>
              <a:t>Edulia</a:t>
            </a:r>
            <a:r>
              <a:rPr lang="it-IT" sz="2000" dirty="0" smtClean="0">
                <a:latin typeface="Calibri" pitchFamily="34" charset="0"/>
                <a:ea typeface="-webkit-standard"/>
                <a:cs typeface="Calibri" pitchFamily="34" charset="0"/>
                <a:sym typeface="-webkit-standard"/>
                <a:hlinkClick r:id="rId2"/>
              </a:rPr>
              <a:t> </a:t>
            </a:r>
            <a:r>
              <a:rPr lang="it-IT" sz="2000" dirty="0" err="1" smtClean="0">
                <a:latin typeface="Calibri" pitchFamily="34" charset="0"/>
                <a:ea typeface="-webkit-standard"/>
                <a:cs typeface="Calibri" pitchFamily="34" charset="0"/>
                <a:sym typeface="-webkit-standard"/>
                <a:hlinkClick r:id="rId2"/>
              </a:rPr>
              <a:t>Masterclass</a:t>
            </a:r>
            <a:r>
              <a:rPr lang="it-IT" sz="2000" dirty="0" smtClean="0">
                <a:latin typeface="Calibri" pitchFamily="34" charset="0"/>
                <a:ea typeface="-webkit-standard"/>
                <a:cs typeface="Calibri" pitchFamily="34" charset="0"/>
                <a:sym typeface="-webkit-standard"/>
                <a:hlinkClick r:id="rId2"/>
              </a:rPr>
              <a:t> blog</a:t>
            </a:r>
            <a:endParaRPr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>
              <a:buSzPct val="100000"/>
              <a:buFont typeface="Arial"/>
              <a:buChar char="•"/>
              <a:defRPr sz="2000">
                <a:latin typeface="-webkit-standard"/>
                <a:ea typeface="-webkit-standard"/>
                <a:cs typeface="-webkit-standard"/>
                <a:sym typeface="-webkit-standard"/>
              </a:defRPr>
            </a:pPr>
            <a:r>
              <a:rPr smtClean="0">
                <a:latin typeface="Calibri" pitchFamily="34" charset="0"/>
                <a:cs typeface="Calibri" pitchFamily="34" charset="0"/>
              </a:rPr>
              <a:t>Spinsanti </a:t>
            </a:r>
            <a:r>
              <a:rPr>
                <a:latin typeface="Calibri" pitchFamily="34" charset="0"/>
                <a:cs typeface="Calibri" pitchFamily="34" charset="0"/>
              </a:rPr>
              <a:t>S. (2019) </a:t>
            </a:r>
            <a:r>
              <a:rPr i="1">
                <a:latin typeface="Calibri" pitchFamily="34" charset="0"/>
                <a:cs typeface="Calibri" pitchFamily="34" charset="0"/>
              </a:rPr>
              <a:t>La cura con parole oneste</a:t>
            </a:r>
            <a:r>
              <a:rPr>
                <a:latin typeface="Calibri" pitchFamily="34" charset="0"/>
                <a:cs typeface="Calibri" pitchFamily="34" charset="0"/>
              </a:rPr>
              <a:t>. Milano, Il Pensiero Scientifico Editore</a:t>
            </a:r>
          </a:p>
          <a:p>
            <a:pPr>
              <a:buSzPct val="100000"/>
              <a:buFont typeface="Arial"/>
              <a:buChar char="•"/>
              <a:defRPr sz="2000">
                <a:latin typeface="-webkit-standard"/>
                <a:ea typeface="-webkit-standard"/>
                <a:cs typeface="-webkit-standard"/>
                <a:sym typeface="-webkit-standard"/>
              </a:defRPr>
            </a:pPr>
            <a:r>
              <a:rPr>
                <a:latin typeface="Calibri" pitchFamily="34" charset="0"/>
                <a:cs typeface="Calibri" pitchFamily="34" charset="0"/>
              </a:rPr>
              <a:t>Spinsanti S. (2022). La cura in modalità palliativa. Milano, Ed Dapero</a:t>
            </a:r>
          </a:p>
          <a:p>
            <a:pPr>
              <a:buSzPct val="100000"/>
              <a:defRPr sz="2000">
                <a:latin typeface="-webkit-standard"/>
                <a:ea typeface="-webkit-standard"/>
                <a:cs typeface="-webkit-standard"/>
                <a:sym typeface="-webkit-standard"/>
              </a:defRPr>
            </a:pPr>
            <a:endParaRPr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olo 1"/>
          <p:cNvSpPr txBox="1">
            <a:spLocks noGrp="1"/>
          </p:cNvSpPr>
          <p:nvPr>
            <p:ph type="title"/>
          </p:nvPr>
        </p:nvSpPr>
        <p:spPr>
          <a:xfrm>
            <a:off x="581192" y="702155"/>
            <a:ext cx="11029616" cy="1188721"/>
          </a:xfrm>
          <a:prstGeom prst="rect">
            <a:avLst/>
          </a:prstGeom>
        </p:spPr>
        <p:txBody>
          <a:bodyPr/>
          <a:lstStyle/>
          <a:p>
            <a:r>
              <a:t>Le domande</a:t>
            </a:r>
          </a:p>
        </p:txBody>
      </p:sp>
      <p:sp>
        <p:nvSpPr>
          <p:cNvPr id="120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581191" y="2340864"/>
            <a:ext cx="11029617" cy="36344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defRPr>
                <a:solidFill>
                  <a:srgbClr val="242424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it-IT" sz="2800" b="1" dirty="0" smtClean="0">
                <a:solidFill>
                  <a:schemeClr val="accent1"/>
                </a:solidFill>
              </a:rPr>
              <a:t>Perché</a:t>
            </a:r>
            <a:r>
              <a:rPr lang="it-IT" sz="2800" dirty="0" smtClean="0"/>
              <a:t> sono un professionista della salute?</a:t>
            </a:r>
          </a:p>
          <a:p>
            <a:pPr marL="0" indent="0">
              <a:buSzTx/>
              <a:buNone/>
              <a:defRPr>
                <a:solidFill>
                  <a:srgbClr val="242424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 lang="it-IT" sz="2800" dirty="0" smtClean="0"/>
          </a:p>
          <a:p>
            <a:pPr marL="0" indent="0">
              <a:buSzTx/>
              <a:defRPr>
                <a:solidFill>
                  <a:srgbClr val="242424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it-IT" sz="2800" b="1" dirty="0" smtClean="0">
                <a:solidFill>
                  <a:schemeClr val="accent1"/>
                </a:solidFill>
              </a:rPr>
              <a:t>Come</a:t>
            </a:r>
            <a:r>
              <a:rPr lang="it-IT" sz="2800" dirty="0" smtClean="0"/>
              <a:t> sono un professionista della salute? </a:t>
            </a:r>
            <a:r>
              <a:rPr sz="2800"/>
              <a:t> 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olo 1"/>
          <p:cNvSpPr txBox="1">
            <a:spLocks noGrp="1"/>
          </p:cNvSpPr>
          <p:nvPr>
            <p:ph type="title"/>
          </p:nvPr>
        </p:nvSpPr>
        <p:spPr>
          <a:xfrm>
            <a:off x="581192" y="702155"/>
            <a:ext cx="11029616" cy="118872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b="1"/>
              <a:t>La relazione nella società oggi</a:t>
            </a:r>
          </a:p>
        </p:txBody>
      </p:sp>
      <p:sp>
        <p:nvSpPr>
          <p:cNvPr id="154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581191" y="2340864"/>
            <a:ext cx="11029617" cy="3634486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spcBef>
                <a:spcPts val="800"/>
              </a:spcBef>
              <a:buSzTx/>
              <a:buFont typeface="Wingdings 2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t>La forma liquido-moderna di esenzione dalla sfera del giudizio morale è ricalcata sul modello della </a:t>
            </a:r>
            <a:r>
              <a:rPr>
                <a:solidFill>
                  <a:schemeClr val="accent1"/>
                </a:solidFill>
              </a:rPr>
              <a:t>relazione consumatore-merce</a:t>
            </a:r>
            <a:r>
              <a:t>, e la sua efficacia si basa sul trasferimento di quel modello nell'ambito dei rapporti umani. </a:t>
            </a:r>
            <a:r>
              <a:rPr sz="2800"/>
              <a:t>(Bauman, Donskis, 2019)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olo 1"/>
          <p:cNvSpPr txBox="1">
            <a:spLocks noGrp="1"/>
          </p:cNvSpPr>
          <p:nvPr>
            <p:ph type="title"/>
          </p:nvPr>
        </p:nvSpPr>
        <p:spPr>
          <a:xfrm>
            <a:off x="914400" y="298450"/>
            <a:ext cx="10363200" cy="1595438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FF0000"/>
                </a:solidFill>
              </a:defRPr>
            </a:pPr>
            <a:r>
              <a:rPr b="1"/>
              <a:t>La Relazione nella società oggi</a:t>
            </a:r>
            <a:r>
              <a:t/>
            </a:r>
            <a:br/>
            <a:endParaRPr/>
          </a:p>
        </p:txBody>
      </p:sp>
      <p:sp>
        <p:nvSpPr>
          <p:cNvPr id="157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685800" y="1782763"/>
            <a:ext cx="10131425" cy="45720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9000"/>
              </a:lnSpc>
              <a:buSzTx/>
              <a:buFont typeface="Wingdings 2"/>
              <a:buNone/>
              <a:defRPr sz="2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La relazione è stata confinata allo scambio materiale, comunichiamo per chiedere o dare, per pretendere o vendere, l’utilizzo dei social ha limitato e impoverito il linguaggio riducendo il numero e la qualità delle parole e limitandone il significato, escludendo i sensi dalla relazione: </a:t>
            </a:r>
            <a:r>
              <a:rPr>
                <a:solidFill>
                  <a:schemeClr val="accent1"/>
                </a:solidFill>
              </a:rPr>
              <a:t>l’intensità degli sguardi, il suono delle parole e il calore del tocco</a:t>
            </a:r>
            <a:r>
              <a:t>…sono sostituiti da una tastiera o uno schermo touch, relazionarsi così limita le percezioni e influisce sul contenuto del messaggio e sulla sua interpretazione.</a:t>
            </a:r>
            <a:endParaRPr sz="170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olo 1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10507665" cy="14557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b="1"/>
              <a:t>Relazione v/s comunicazione nella società oggi</a:t>
            </a:r>
          </a:p>
        </p:txBody>
      </p:sp>
      <p:sp>
        <p:nvSpPr>
          <p:cNvPr id="160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685800" y="2141538"/>
            <a:ext cx="10131425" cy="4329113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99000"/>
              </a:lnSpc>
              <a:buSzTx/>
              <a:buFont typeface="Wingdings 2"/>
              <a:buNone/>
              <a:defRPr sz="2900">
                <a:latin typeface="Calibri"/>
                <a:ea typeface="Calibri"/>
                <a:cs typeface="Calibri"/>
                <a:sym typeface="Calibri"/>
              </a:defRPr>
            </a:pPr>
            <a:r>
              <a:t>Oggi anche la comunicazione diventa </a:t>
            </a:r>
            <a:r>
              <a:rPr b="1">
                <a:solidFill>
                  <a:schemeClr val="accent1"/>
                </a:solidFill>
              </a:rPr>
              <a:t>levigata</a:t>
            </a:r>
            <a:r>
              <a:t>, attraverso uno scambio di informazioni senza attriti. la comunicazione levigata è libera da ogni negatività dell’altro e dell’estraneo, e raggiunge la massima velocità dove l’uguale reagisce all’uguale. la resistenza proveniente dall’altro disturba la levigata comunicazione dell’uguale. la positività della levigatezza accelera la circolazione dell’informazione, della comunicazione e del capitale.</a:t>
            </a:r>
            <a:endParaRPr sz="4000"/>
          </a:p>
          <a:p>
            <a:pPr marL="0" indent="0" algn="ctr">
              <a:lnSpc>
                <a:spcPct val="99000"/>
              </a:lnSpc>
              <a:buSzTx/>
              <a:buFont typeface="Wingdings 2"/>
              <a:buNone/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Byung-Chul Han (2015) La salvezza del bello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olo 1"/>
          <p:cNvSpPr txBox="1">
            <a:spLocks noGrp="1"/>
          </p:cNvSpPr>
          <p:nvPr>
            <p:ph type="title"/>
          </p:nvPr>
        </p:nvSpPr>
        <p:spPr>
          <a:xfrm>
            <a:off x="914400" y="172278"/>
            <a:ext cx="10363200" cy="15954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b="1"/>
              <a:t>La relazione di aiuto nel momento del dolore il rispetto della sofferenza </a:t>
            </a:r>
          </a:p>
        </p:txBody>
      </p:sp>
      <p:sp>
        <p:nvSpPr>
          <p:cNvPr id="163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914400" y="2019507"/>
            <a:ext cx="10363200" cy="4160839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lnSpc>
                <a:spcPct val="99000"/>
              </a:lnSpc>
              <a:buSzTx/>
              <a:buFont typeface="Wingdings 2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La relazione e il tempo ad essa dedicata non posso prescindere dal </a:t>
            </a:r>
            <a:r>
              <a:rPr b="1">
                <a:solidFill>
                  <a:schemeClr val="accent1"/>
                </a:solidFill>
              </a:rPr>
              <a:t>fattore umano </a:t>
            </a:r>
            <a:r>
              <a:t>che caratterizza gli attori coinvolti, all’interno di essa le persone (professionisti o cittadini che siano) portano il loro baglio culturale, </a:t>
            </a:r>
            <a:r>
              <a:rPr b="1">
                <a:solidFill>
                  <a:schemeClr val="accent1"/>
                </a:solidFill>
              </a:rPr>
              <a:t>morale e valoriale</a:t>
            </a:r>
            <a:r>
              <a:t>, in un </a:t>
            </a:r>
            <a:r>
              <a:rPr b="1">
                <a:solidFill>
                  <a:schemeClr val="accent1"/>
                </a:solidFill>
              </a:rPr>
              <a:t>tempo che cura </a:t>
            </a:r>
            <a:r>
              <a:t>e si cura della bellezza dell’incontro si apre una scenario legato alla libertà di esprimere e vivere quanto di proprio si porta. nel suo testo del 2019 la cura con parole oneste Sandro Spinsanti  afferma infatti che </a:t>
            </a:r>
            <a:r>
              <a:rPr b="1">
                <a:solidFill>
                  <a:schemeClr val="accent1"/>
                </a:solidFill>
              </a:rPr>
              <a:t>il rispetto della libertà degli agenti morali coinvolti è il nucleo centrale di un’etica per la società post-moderna e pluralista</a:t>
            </a:r>
            <a:r>
              <a:t>.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olo 1"/>
          <p:cNvSpPr txBox="1">
            <a:spLocks noGrp="1"/>
          </p:cNvSpPr>
          <p:nvPr>
            <p:ph type="title"/>
          </p:nvPr>
        </p:nvSpPr>
        <p:spPr>
          <a:xfrm>
            <a:off x="581192" y="702155"/>
            <a:ext cx="11029616" cy="1188721"/>
          </a:xfrm>
          <a:prstGeom prst="rect">
            <a:avLst/>
          </a:prstGeom>
        </p:spPr>
        <p:txBody>
          <a:bodyPr/>
          <a:lstStyle/>
          <a:p>
            <a:r>
              <a:rPr b="1">
                <a:solidFill>
                  <a:schemeClr val="accent1"/>
                </a:solidFill>
              </a:rPr>
              <a:t>Umanizzazione delle cure </a:t>
            </a:r>
          </a:p>
        </p:txBody>
      </p:sp>
      <p:sp>
        <p:nvSpPr>
          <p:cNvPr id="123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581191" y="1890876"/>
            <a:ext cx="11029617" cy="4084474"/>
          </a:xfrm>
          <a:prstGeom prst="rect">
            <a:avLst/>
          </a:prstGeom>
        </p:spPr>
        <p:txBody>
          <a:bodyPr/>
          <a:lstStyle/>
          <a:p>
            <a:pPr marL="305999" indent="-305999">
              <a:defRPr sz="2500">
                <a:solidFill>
                  <a:srgbClr val="2A2A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L'umanizzazione delle cure è l'attenzione alla persona nella sua totalità, fatta di bisogni organici, psicologici e </a:t>
            </a:r>
            <a:r>
              <a:rPr sz="27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relazionali </a:t>
            </a:r>
            <a:r>
              <a:t>e oggi è tema di grande attualità. Le crescenti acquisizioni in campo tecnologico e scientifico, che permettono oggi di trattare anche patologie una volta incurabili, non possono essere disgiunte nella quotidianità della pratica clinica dalla necessaria consapevolezza dell'importanza degli aspetti relazionali e psicologici dell'assistenza.</a:t>
            </a:r>
            <a:endParaRPr sz="1700"/>
          </a:p>
          <a:p>
            <a:pPr marL="305999" indent="-305999">
              <a:defRPr sz="1700">
                <a:solidFill>
                  <a:srgbClr val="2A2A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marL="0" indent="0">
              <a:buSzTx/>
              <a:buFont typeface="Wingdings 2"/>
              <a:buNone/>
              <a:defRPr sz="1700"/>
            </a:pPr>
            <a:r>
              <a:t>https://www.salute.gov.it/portale/news/p3_2_1_1_1.jsp?lingua=italiano&amp;menu=notizie&amp;p=null&amp;id=1363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olo 1"/>
          <p:cNvSpPr txBox="1">
            <a:spLocks noGrp="1"/>
          </p:cNvSpPr>
          <p:nvPr>
            <p:ph type="title"/>
          </p:nvPr>
        </p:nvSpPr>
        <p:spPr>
          <a:xfrm>
            <a:off x="581192" y="702155"/>
            <a:ext cx="11029616" cy="1188721"/>
          </a:xfrm>
          <a:prstGeom prst="rect">
            <a:avLst/>
          </a:prstGeom>
        </p:spPr>
        <p:txBody>
          <a:bodyPr/>
          <a:lstStyle/>
          <a:p>
            <a:r>
              <a:rPr b="1">
                <a:solidFill>
                  <a:schemeClr val="accent1"/>
                </a:solidFill>
              </a:rPr>
              <a:t>Umanizzazione delle cure</a:t>
            </a:r>
          </a:p>
        </p:txBody>
      </p:sp>
      <p:sp>
        <p:nvSpPr>
          <p:cNvPr id="126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581191" y="2340864"/>
            <a:ext cx="11029617" cy="3634486"/>
          </a:xfrm>
          <a:prstGeom prst="rect">
            <a:avLst/>
          </a:prstGeom>
        </p:spPr>
        <p:txBody>
          <a:bodyPr/>
          <a:lstStyle/>
          <a:p>
            <a:pPr marL="305999" indent="-305999">
              <a:defRPr sz="2800">
                <a:solidFill>
                  <a:srgbClr val="444E57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  <a:r>
              <a:t>L’umanizzazione - intesa come impegno a rendere i luoghi di assistenza e i programmi diagnostici terapeutici orientati quanto più possibile alla persona, considerata nella sua interezza fisica, </a:t>
            </a:r>
            <a:r>
              <a:rPr sz="3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sociale</a:t>
            </a:r>
            <a:r>
              <a:t> e psicologica – è un elemento essenziale per garantire la qualità dell’assistenza.</a:t>
            </a:r>
          </a:p>
          <a:p>
            <a:pPr marL="305999" indent="-305999">
              <a:defRPr sz="2800">
                <a:solidFill>
                  <a:srgbClr val="444E57"/>
                </a:solidFill>
                <a:latin typeface="Titillium Web"/>
                <a:ea typeface="Titillium Web"/>
                <a:cs typeface="Titillium Web"/>
                <a:sym typeface="Titillium Web"/>
              </a:defRPr>
            </a:pPr>
            <a:endParaRPr/>
          </a:p>
          <a:p>
            <a:pPr marL="305999" indent="-305999">
              <a:defRPr sz="2200"/>
            </a:pPr>
            <a:r>
              <a:t>https://www.agenas.gov.it/aree-tematiche/qualita-e-sicurezza/empowerment-del-cittadino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ividendVTI">
  <a:themeElements>
    <a:clrScheme name="Dividend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0000FF"/>
      </a:hlink>
      <a:folHlink>
        <a:srgbClr val="FF00FF"/>
      </a:folHlink>
    </a:clrScheme>
    <a:fontScheme name="DividendVTI">
      <a:majorFont>
        <a:latin typeface="Helvetica"/>
        <a:ea typeface="Helvetica"/>
        <a:cs typeface="Helvetica"/>
      </a:majorFont>
      <a:minorFont>
        <a:latin typeface="Tw Cen MT"/>
        <a:ea typeface="Tw Cen MT"/>
        <a:cs typeface="Tw Cen MT"/>
      </a:minorFont>
    </a:fontScheme>
    <a:fmtScheme name="Dividend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ividendVTI">
  <a:themeElements>
    <a:clrScheme name="Dividend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0000FF"/>
      </a:hlink>
      <a:folHlink>
        <a:srgbClr val="FF00FF"/>
      </a:folHlink>
    </a:clrScheme>
    <a:fontScheme name="DividendVTI">
      <a:majorFont>
        <a:latin typeface="Helvetica"/>
        <a:ea typeface="Helvetica"/>
        <a:cs typeface="Helvetica"/>
      </a:majorFont>
      <a:minorFont>
        <a:latin typeface="Tw Cen MT"/>
        <a:ea typeface="Tw Cen MT"/>
        <a:cs typeface="Tw Cen MT"/>
      </a:minorFont>
    </a:fontScheme>
    <a:fmtScheme name="Dividend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1398</Words>
  <PresentationFormat>Personalizzato</PresentationFormat>
  <Paragraphs>98</Paragraphs>
  <Slides>29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DividendVTI</vt:lpstr>
      <vt:lpstr>Per un’etica e una deontologia infermieristica orientata alla gentilezza  OPI Bologna</vt:lpstr>
      <vt:lpstr>Il percorso</vt:lpstr>
      <vt:lpstr>Le domande</vt:lpstr>
      <vt:lpstr>La relazione nella società oggi</vt:lpstr>
      <vt:lpstr>La Relazione nella società oggi </vt:lpstr>
      <vt:lpstr>Relazione v/s comunicazione nella società oggi</vt:lpstr>
      <vt:lpstr>La relazione di aiuto nel momento del dolore il rispetto della sofferenza </vt:lpstr>
      <vt:lpstr>Umanizzazione delle cure </vt:lpstr>
      <vt:lpstr>Umanizzazione delle cure</vt:lpstr>
      <vt:lpstr>Il paradosso dell’umanizzazione e la giusta relazione medico malato Antonio da re </vt:lpstr>
      <vt:lpstr>La gentilezza</vt:lpstr>
      <vt:lpstr>La gentilezza emotiva (Nicoletti P. 2024)</vt:lpstr>
      <vt:lpstr>La gentilezza </vt:lpstr>
      <vt:lpstr>Diapositiva 14</vt:lpstr>
      <vt:lpstr>Come si sviluppa la gentilezza cognitiva?</vt:lpstr>
      <vt:lpstr>Diapositiva 16</vt:lpstr>
      <vt:lpstr>Consapevolezza</vt:lpstr>
      <vt:lpstr>abracadabra</vt:lpstr>
      <vt:lpstr>Il potere delle parole</vt:lpstr>
      <vt:lpstr>La carezza (il tocco del gesto che cura)</vt:lpstr>
      <vt:lpstr>Le parole e i gesti…</vt:lpstr>
      <vt:lpstr>Codice Deontologico FNOPI  ART. 1 - VALORI  …Consapevole, autonomo e responsabile…Agente attivo nel contesto sociale…  ART. 3 - RISPETTO E NON DISCRIMINAZIONE  L’infermiere cura e si prende cura della persona assistita…  ART. 3 - RISPETTO E NON DISCRIMINAZIONE  …nel rispetto … delle sue scelte di vita e concezione di salute e benessere… </vt:lpstr>
      <vt:lpstr>Diapositiva 23</vt:lpstr>
      <vt:lpstr>Diapositiva 24</vt:lpstr>
      <vt:lpstr>La carezza e l’abbraccio gentili</vt:lpstr>
      <vt:lpstr>Diapositiva 26</vt:lpstr>
      <vt:lpstr>Le domande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Gentilezza, la deontologia e l’umanizzazione delle cure</dc:title>
  <dc:creator>Utente</dc:creator>
  <cp:lastModifiedBy>Utente</cp:lastModifiedBy>
  <cp:revision>13</cp:revision>
  <dcterms:modified xsi:type="dcterms:W3CDTF">2024-09-20T06:19:09Z</dcterms:modified>
</cp:coreProperties>
</file>